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58" r:id="rId3"/>
    <p:sldId id="359" r:id="rId4"/>
    <p:sldId id="360" r:id="rId5"/>
    <p:sldId id="361" r:id="rId6"/>
    <p:sldId id="363" r:id="rId7"/>
    <p:sldId id="370" r:id="rId8"/>
    <p:sldId id="364" r:id="rId9"/>
    <p:sldId id="365" r:id="rId10"/>
    <p:sldId id="371" r:id="rId11"/>
    <p:sldId id="366" r:id="rId12"/>
    <p:sldId id="367" r:id="rId13"/>
    <p:sldId id="369" r:id="rId14"/>
    <p:sldId id="372" r:id="rId15"/>
    <p:sldId id="373" r:id="rId16"/>
    <p:sldId id="332" r:id="rId17"/>
    <p:sldId id="374" r:id="rId18"/>
  </p:sldIdLst>
  <p:sldSz cx="12193588" cy="6858000"/>
  <p:notesSz cx="6858000" cy="9144000"/>
  <p:embeddedFontLs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微软雅黑" pitchFamily="34" charset="-122"/>
      <p:regular r:id="rId25"/>
      <p:bold r:id="rId26"/>
    </p:embeddedFont>
    <p:embeddedFont>
      <p:font typeface="Segoe UI" pitchFamily="34" charset="0"/>
      <p:regular r:id="rId27"/>
      <p:bold r:id="rId28"/>
      <p:italic r:id="rId29"/>
      <p:boldItalic r:id="rId30"/>
    </p:embeddedFont>
    <p:embeddedFont>
      <p:font typeface="Segoe UI Light" pitchFamily="34" charset="0"/>
      <p:regular r:id="rId31"/>
      <p:italic r:id="rId32"/>
    </p:embeddedFont>
    <p:embeddedFont>
      <p:font typeface="Arial Unicode MS" pitchFamily="34" charset="-128"/>
      <p:regular r:id="rId33"/>
    </p:embeddedFont>
    <p:embeddedFont>
      <p:font typeface="宋体" pitchFamily="2" charset="-122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143"/>
    <a:srgbClr val="474B4F"/>
    <a:srgbClr val="868686"/>
    <a:srgbClr val="404040"/>
    <a:srgbClr val="626262"/>
    <a:srgbClr val="2A2A2A"/>
    <a:srgbClr val="1F1F1F"/>
    <a:srgbClr val="5A5A5A"/>
    <a:srgbClr val="414141"/>
    <a:srgbClr val="E73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44" autoAdjust="0"/>
    <p:restoredTop sz="93308"/>
  </p:normalViewPr>
  <p:slideViewPr>
    <p:cSldViewPr snapToGrid="0" snapToObjects="1">
      <p:cViewPr varScale="1">
        <p:scale>
          <a:sx n="68" d="100"/>
          <a:sy n="68" d="100"/>
        </p:scale>
        <p:origin x="-510" y="-96"/>
      </p:cViewPr>
      <p:guideLst>
        <p:guide orient="horz" pos="226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499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0A4-BF96-CF41-A1B3-E3F3623CC63B}" type="datetimeFigureOut">
              <a:rPr kumimoji="1" lang="zh-CN" altLang="en-US" smtClean="0"/>
              <a:pPr/>
              <a:t>2017/4/20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2C51-1261-5B47-A110-4904E1A866A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47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" y="0"/>
            <a:ext cx="1219300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838" y="220471"/>
            <a:ext cx="1867921" cy="829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852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5999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0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kteco.me/ZKTecoME/EN_ZKBioSecurity3.0.1.0_R_C_dubai_snapShot.zip" TargetMode="External"/><Relationship Id="rId4" Type="http://schemas.openxmlformats.org/officeDocument/2006/relationships/hyperlink" Target="http://80.227.52.78:808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teco.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zkteco.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7260" y="3491212"/>
            <a:ext cx="6026401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Web-Based Access Control Software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453" y="257175"/>
            <a:ext cx="2174255" cy="10880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85256" y="3336860"/>
            <a:ext cx="634292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905001" y="2178373"/>
            <a:ext cx="8858312" cy="1081940"/>
            <a:chOff x="1581437" y="1925149"/>
            <a:chExt cx="8858312" cy="1081940"/>
          </a:xfrm>
        </p:grpSpPr>
        <p:sp>
          <p:nvSpPr>
            <p:cNvPr id="6" name="标题 2"/>
            <p:cNvSpPr txBox="1">
              <a:spLocks/>
            </p:cNvSpPr>
            <p:nvPr/>
          </p:nvSpPr>
          <p:spPr>
            <a:xfrm>
              <a:off x="1581437" y="2038843"/>
              <a:ext cx="8858312" cy="968246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j-ea"/>
                  <a:cs typeface="+mj-cs"/>
                </a:rPr>
                <a:t>Bio</a:t>
              </a:r>
              <a:r>
                <a:rPr kumimoji="0" lang="en-US" altLang="zh-CN" sz="6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j-ea"/>
                  <a:cs typeface="+mj-cs"/>
                </a:rPr>
                <a:t>Security3.0</a:t>
              </a:r>
              <a:endParaRPr kumimoji="0" lang="zh-CN" altLang="en-US" sz="6400" b="1" i="0" u="none" strike="noStrike" kern="84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Light" panose="020B0403030403020204" pitchFamily="34" charset="0"/>
                <a:ea typeface="+mj-ea"/>
                <a:cs typeface="+mj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921" t="27600" r="77191" b="51400"/>
            <a:stretch>
              <a:fillRect/>
            </a:stretch>
          </p:blipFill>
          <p:spPr>
            <a:xfrm>
              <a:off x="2348174" y="1925149"/>
              <a:ext cx="789755" cy="9871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43797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Elevator Control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9" name="文本框 12"/>
          <p:cNvSpPr>
            <a:spLocks noChangeArrowheads="1"/>
          </p:cNvSpPr>
          <p:nvPr/>
        </p:nvSpPr>
        <p:spPr bwMode="auto">
          <a:xfrm>
            <a:off x="1021440" y="1561509"/>
            <a:ext cx="5929934" cy="1200329"/>
          </a:xfrm>
          <a:prstGeom prst="rect">
            <a:avLst/>
          </a:prstGeom>
          <a:solidFill>
            <a:srgbClr val="7AC143">
              <a:alpha val="64000"/>
            </a:srgbClr>
          </a:solidFill>
          <a:ln w="12700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Remote control elevator buttons;</a:t>
            </a:r>
            <a:endParaRPr lang="en-US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The Elevator and video linkage;</a:t>
            </a:r>
            <a:endParaRPr lang="en-US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  <a:sym typeface="Segoe UI Light" pitchFamily="34" charset="0"/>
              </a:rPr>
              <a:t>Various reports.</a:t>
            </a:r>
            <a:endParaRPr lang="zh-CN" altLang="en-US" dirty="0">
              <a:solidFill>
                <a:schemeClr val="bg1"/>
              </a:solidFill>
              <a:latin typeface="+mj-lt"/>
              <a:sym typeface="Segoe UI Light" pitchFamily="34" charset="0"/>
            </a:endParaRPr>
          </a:p>
        </p:txBody>
      </p:sp>
      <p:sp>
        <p:nvSpPr>
          <p:cNvPr id="20" name="肘形连接符 14"/>
          <p:cNvSpPr>
            <a:spLocks noChangeShapeType="1"/>
          </p:cNvSpPr>
          <p:nvPr/>
        </p:nvSpPr>
        <p:spPr bwMode="auto">
          <a:xfrm rot="10800000" flipV="1">
            <a:off x="4288817" y="3496923"/>
            <a:ext cx="2166354" cy="69763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bg1"/>
            </a:solidFill>
            <a:bevel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n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939" y="3412472"/>
            <a:ext cx="1935031" cy="17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862" y="2509213"/>
            <a:ext cx="5959308" cy="39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999813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Video Linkage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9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709" y="2022182"/>
            <a:ext cx="10509067" cy="26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05709" y="4945613"/>
            <a:ext cx="711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* Video Linkage that can support 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000" b="1" dirty="0" smtClean="0">
                <a:solidFill>
                  <a:schemeClr val="bg1"/>
                </a:solidFill>
              </a:rPr>
              <a:t> party device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913583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Comprehensive Video Integration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67053" y="193218"/>
            <a:ext cx="9830826" cy="6144266"/>
            <a:chOff x="1564005" y="1106804"/>
            <a:chExt cx="9201912" cy="5751195"/>
          </a:xfrm>
        </p:grpSpPr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1564005" y="1106804"/>
              <a:ext cx="9201912" cy="5751195"/>
            </a:xfrm>
            <a:prstGeom prst="rect">
              <a:avLst/>
            </a:prstGeom>
            <a:noFill/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9" name="图片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0632" y="2778529"/>
              <a:ext cx="1521576" cy="11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451103" y="2778280"/>
              <a:ext cx="1521576" cy="114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63958" y="3958665"/>
              <a:ext cx="1132979" cy="189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9896" y="4174108"/>
              <a:ext cx="1345162" cy="1676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Straight Connector 17"/>
            <p:cNvSpPr>
              <a:spLocks noChangeShapeType="1"/>
            </p:cNvSpPr>
            <p:nvPr/>
          </p:nvSpPr>
          <p:spPr bwMode="auto">
            <a:xfrm>
              <a:off x="6164961" y="2571561"/>
              <a:ext cx="1" cy="3622800"/>
            </a:xfrm>
            <a:prstGeom prst="line">
              <a:avLst/>
            </a:prstGeom>
            <a:noFill/>
            <a:ln w="15875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文本框 11"/>
            <p:cNvSpPr>
              <a:spLocks noChangeArrowheads="1"/>
            </p:cNvSpPr>
            <p:nvPr/>
          </p:nvSpPr>
          <p:spPr bwMode="auto">
            <a:xfrm>
              <a:off x="3665965" y="4291085"/>
              <a:ext cx="2375730" cy="134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sym typeface="Segoe UI Light" pitchFamily="34" charset="0"/>
                </a:rPr>
                <a:t>Access Control and </a:t>
              </a:r>
              <a:endParaRPr lang="en-US" alt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pPr algn="r"/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Video Linkage</a:t>
              </a:r>
              <a:endParaRPr 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sp>
          <p:nvSpPr>
            <p:cNvPr id="16" name="文本框 12"/>
            <p:cNvSpPr>
              <a:spLocks noChangeArrowheads="1"/>
            </p:cNvSpPr>
            <p:nvPr/>
          </p:nvSpPr>
          <p:spPr bwMode="auto">
            <a:xfrm>
              <a:off x="6254383" y="4291085"/>
              <a:ext cx="2387613" cy="134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Elevator Control </a:t>
              </a:r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sym typeface="Segoe UI Light" pitchFamily="34" charset="0"/>
                </a:rPr>
                <a:t>and </a:t>
              </a:r>
              <a:endParaRPr lang="en-US" alt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r>
                <a:rPr lang="en-US" sz="2400">
                  <a:solidFill>
                    <a:srgbClr val="92D050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Video Linkage</a:t>
              </a:r>
              <a:endParaRPr lang="en-US" sz="2400">
                <a:solidFill>
                  <a:srgbClr val="92D050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pic>
          <p:nvPicPr>
            <p:cNvPr id="17" name="图片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721549">
              <a:off x="8132987" y="3460581"/>
              <a:ext cx="457278" cy="57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图片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880000" flipH="1">
              <a:off x="3857115" y="3460581"/>
              <a:ext cx="456473" cy="57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155579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Support Device List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1350759" y="1553549"/>
          <a:ext cx="9472613" cy="5052805"/>
        </p:xfrm>
        <a:graphic>
          <a:graphicData uri="http://schemas.openxmlformats.org/drawingml/2006/table">
            <a:tbl>
              <a:tblPr/>
              <a:tblGrid>
                <a:gridCol w="2367636"/>
                <a:gridCol w="2266314"/>
                <a:gridCol w="4838663"/>
              </a:tblGrid>
              <a:tr h="512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Module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Firmware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Devices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03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Access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inBio160Pro Box;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inBio260Pro Box;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inBio460Pro Box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83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inBIO160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inBIO260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inBIO460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PackageB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TF1700(PULL)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7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Elevator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PULL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EC-10; EX16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7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Visitor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Free driver USB camera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89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Video Linkage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HIKVision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IPC; NVR; DVR DS series.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ZKTeco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IPC: ZKIP532/ZKMD532-M06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NVR: ZKNV0804/ZK-NV0402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Segoe UI" pitchFamily="34" charset="0"/>
                        </a:rPr>
                        <a:t>DVR: DS-7316HWI-SH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49647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rgbClr val="7AC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3384134" y="5182870"/>
            <a:ext cx="2665970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Schools &amp; Universities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6577700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Construction Sites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878646" y="5182870"/>
            <a:ext cx="1720362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Government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63911" y="5182870"/>
            <a:ext cx="1701263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Chain Stores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756" y="2783522"/>
            <a:ext cx="2171472" cy="2138045"/>
            <a:chOff x="582756" y="2783522"/>
            <a:chExt cx="2171472" cy="2138045"/>
          </a:xfrm>
        </p:grpSpPr>
        <p:grpSp>
          <p:nvGrpSpPr>
            <p:cNvPr id="13" name="Group 4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15" name="图片 6" descr="C:\Users\Administrator\Desktop\636905_115929587157_2.jpg636905_115929587157_2"/>
              <p:cNvPicPr preferRelativeResize="0"/>
              <p:nvPr/>
            </p:nvPicPr>
            <p:blipFill>
              <a:blip r:embed="rId3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81" y="2979470"/>
              <a:ext cx="2152721" cy="16145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57720" y="2779077"/>
            <a:ext cx="2181296" cy="2138045"/>
            <a:chOff x="3557720" y="2779077"/>
            <a:chExt cx="2181296" cy="2138045"/>
          </a:xfrm>
        </p:grpSpPr>
        <p:grpSp>
          <p:nvGrpSpPr>
            <p:cNvPr id="18" name="Group 24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20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 l="15933" r="24615"/>
            <a:stretch>
              <a:fillRect/>
            </a:stretch>
          </p:blipFill>
          <p:spPr bwMode="auto">
            <a:xfrm>
              <a:off x="3557720" y="2990280"/>
              <a:ext cx="2162175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Group 21"/>
          <p:cNvGrpSpPr/>
          <p:nvPr/>
        </p:nvGrpSpPr>
        <p:grpSpPr>
          <a:xfrm>
            <a:off x="6558579" y="2765742"/>
            <a:ext cx="2152721" cy="2138045"/>
            <a:chOff x="6558579" y="2765742"/>
            <a:chExt cx="2152721" cy="2138045"/>
          </a:xfrm>
        </p:grpSpPr>
        <p:grpSp>
          <p:nvGrpSpPr>
            <p:cNvPr id="25" name="Group 29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27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/>
            <a:srcRect l="15288" r="7731"/>
            <a:stretch>
              <a:fillRect/>
            </a:stretch>
          </p:blipFill>
          <p:spPr bwMode="auto">
            <a:xfrm>
              <a:off x="6558649" y="2990280"/>
              <a:ext cx="2133529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Group 28"/>
          <p:cNvGrpSpPr/>
          <p:nvPr/>
        </p:nvGrpSpPr>
        <p:grpSpPr>
          <a:xfrm>
            <a:off x="9526290" y="2770187"/>
            <a:ext cx="2165254" cy="2138045"/>
            <a:chOff x="9526290" y="2770187"/>
            <a:chExt cx="2165254" cy="2138045"/>
          </a:xfrm>
        </p:grpSpPr>
        <p:grpSp>
          <p:nvGrpSpPr>
            <p:cNvPr id="30" name="Group 38"/>
            <p:cNvGrpSpPr/>
            <p:nvPr/>
          </p:nvGrpSpPr>
          <p:grpSpPr>
            <a:xfrm>
              <a:off x="9538823" y="2770187"/>
              <a:ext cx="2152721" cy="2138045"/>
              <a:chOff x="8826072" y="1718945"/>
              <a:chExt cx="2152721" cy="2138045"/>
            </a:xfrm>
          </p:grpSpPr>
          <p:pic>
            <p:nvPicPr>
              <p:cNvPr id="32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526290" y="2990280"/>
              <a:ext cx="2136608" cy="16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49647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Applications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794" y="1543050"/>
            <a:ext cx="12192000" cy="2905125"/>
          </a:xfrm>
          <a:prstGeom prst="rect">
            <a:avLst/>
          </a:prstGeom>
          <a:solidFill>
            <a:srgbClr val="7AC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9" rIns="121917" bIns="60959" rtlCol="0" anchor="ctr"/>
          <a:lstStyle/>
          <a:p>
            <a:pPr algn="ctr" defTabSz="1218565">
              <a:defRPr/>
            </a:pPr>
            <a:endParaRPr lang="zh-CN" altLang="en-US" sz="3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文本框 10"/>
          <p:cNvSpPr txBox="1"/>
          <p:nvPr/>
        </p:nvSpPr>
        <p:spPr>
          <a:xfrm>
            <a:off x="3454474" y="5182870"/>
            <a:ext cx="2665970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Commercial Offices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6619904" y="5182870"/>
            <a:ext cx="2371524" cy="41011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Retail &amp; Logistics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8"/>
          <p:cNvSpPr txBox="1"/>
          <p:nvPr/>
        </p:nvSpPr>
        <p:spPr>
          <a:xfrm>
            <a:off x="1033394" y="5182870"/>
            <a:ext cx="1720362" cy="4001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defTabSz="1218565">
              <a:defRPr/>
            </a:pPr>
            <a:r>
              <a:rPr lang="en-US" altLang="zh-CN" sz="1800" b="1" kern="0" dirty="0" smtClean="0">
                <a:solidFill>
                  <a:schemeClr val="bg1"/>
                </a:solidFill>
                <a:latin typeface="+mj-lt"/>
              </a:rPr>
              <a:t>Hospitals</a:t>
            </a:r>
            <a:endParaRPr lang="zh-CN" altLang="en-US" sz="1800" b="1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3231" y="2783522"/>
            <a:ext cx="2180997" cy="2138045"/>
            <a:chOff x="573231" y="2783522"/>
            <a:chExt cx="2180997" cy="2138045"/>
          </a:xfrm>
        </p:grpSpPr>
        <p:grpSp>
          <p:nvGrpSpPr>
            <p:cNvPr id="37" name="Group 31"/>
            <p:cNvGrpSpPr/>
            <p:nvPr/>
          </p:nvGrpSpPr>
          <p:grpSpPr>
            <a:xfrm>
              <a:off x="582756" y="2783522"/>
              <a:ext cx="2171472" cy="2138045"/>
              <a:chOff x="601507" y="1718945"/>
              <a:chExt cx="2171472" cy="2138045"/>
            </a:xfrm>
          </p:grpSpPr>
          <p:pic>
            <p:nvPicPr>
              <p:cNvPr id="39" name="图片 6" descr="C:\Users\Administrator\Desktop\636905_115929587157_2.jpg636905_115929587157_2"/>
              <p:cNvPicPr preferRelativeResize="0"/>
              <p:nvPr/>
            </p:nvPicPr>
            <p:blipFill>
              <a:blip r:embed="rId3">
                <a:grayscl/>
              </a:blip>
              <a:srcRect/>
              <a:stretch>
                <a:fillRect/>
              </a:stretch>
            </p:blipFill>
            <p:spPr>
              <a:xfrm>
                <a:off x="620329" y="1718945"/>
                <a:ext cx="215265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01507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/>
            <a:srcRect l="17666" r="12377"/>
            <a:stretch>
              <a:fillRect/>
            </a:stretch>
          </p:blipFill>
          <p:spPr bwMode="auto">
            <a:xfrm>
              <a:off x="573231" y="3001090"/>
              <a:ext cx="2171472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3576770" y="2779077"/>
            <a:ext cx="2162246" cy="2138045"/>
            <a:chOff x="3576770" y="2779077"/>
            <a:chExt cx="2162246" cy="2138045"/>
          </a:xfrm>
        </p:grpSpPr>
        <p:grpSp>
          <p:nvGrpSpPr>
            <p:cNvPr id="42" name="Group 35"/>
            <p:cNvGrpSpPr/>
            <p:nvPr/>
          </p:nvGrpSpPr>
          <p:grpSpPr>
            <a:xfrm>
              <a:off x="3586295" y="2779077"/>
              <a:ext cx="2152721" cy="2138045"/>
              <a:chOff x="4933451" y="1724025"/>
              <a:chExt cx="2152721" cy="2138045"/>
            </a:xfrm>
          </p:grpSpPr>
          <p:pic>
            <p:nvPicPr>
              <p:cNvPr id="44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4933451" y="172402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4933451" y="172847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6770" y="2944463"/>
              <a:ext cx="2152721" cy="166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6" name="Group 45"/>
          <p:cNvGrpSpPr/>
          <p:nvPr/>
        </p:nvGrpSpPr>
        <p:grpSpPr>
          <a:xfrm>
            <a:off x="6549054" y="2765742"/>
            <a:ext cx="2162246" cy="2138045"/>
            <a:chOff x="6549054" y="2765742"/>
            <a:chExt cx="2162246" cy="2138045"/>
          </a:xfrm>
        </p:grpSpPr>
        <p:grpSp>
          <p:nvGrpSpPr>
            <p:cNvPr id="47" name="Group 38"/>
            <p:cNvGrpSpPr/>
            <p:nvPr/>
          </p:nvGrpSpPr>
          <p:grpSpPr>
            <a:xfrm>
              <a:off x="6558579" y="2765742"/>
              <a:ext cx="2152721" cy="2138045"/>
              <a:chOff x="8826072" y="1718945"/>
              <a:chExt cx="2152721" cy="2138045"/>
            </a:xfrm>
          </p:grpSpPr>
          <p:pic>
            <p:nvPicPr>
              <p:cNvPr id="49" name="图片 5" descr="C:\Users\Administrator\Desktop\54.jpg54"/>
              <p:cNvPicPr preferRelativeResize="0"/>
              <p:nvPr/>
            </p:nvPicPr>
            <p:blipFill rotWithShape="1">
              <a:blip r:embed="rId5">
                <a:grayscl/>
              </a:blip>
              <a:srcRect/>
              <a:stretch>
                <a:fillRect/>
              </a:stretch>
            </p:blipFill>
            <p:spPr>
              <a:xfrm>
                <a:off x="8826072" y="1718945"/>
                <a:ext cx="2133600" cy="2133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8826072" y="1723390"/>
                <a:ext cx="2152721" cy="213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/>
            <a:srcRect l="7820"/>
            <a:stretch>
              <a:fillRect/>
            </a:stretch>
          </p:blipFill>
          <p:spPr bwMode="auto">
            <a:xfrm>
              <a:off x="6549054" y="3001090"/>
              <a:ext cx="2133270" cy="160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49" y="257175"/>
            <a:ext cx="1304967" cy="653036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10261601" y="6425254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yriad Pro"/>
              </a:rPr>
              <a:t>www.zkteco.me</a:t>
            </a:r>
            <a:endParaRPr lang="en-US" sz="1400" dirty="0">
              <a:latin typeface="Myriad Pr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4950" y="1782778"/>
            <a:ext cx="11066594" cy="3477875"/>
            <a:chOff x="624950" y="1529554"/>
            <a:chExt cx="11066594" cy="3477875"/>
          </a:xfrm>
        </p:grpSpPr>
        <p:sp>
          <p:nvSpPr>
            <p:cNvPr id="12" name="Rectangle 11"/>
            <p:cNvSpPr/>
            <p:nvPr/>
          </p:nvSpPr>
          <p:spPr>
            <a:xfrm>
              <a:off x="4891314" y="1558582"/>
              <a:ext cx="1553029" cy="41063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05828" y="4557481"/>
              <a:ext cx="1553029" cy="4499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950" y="1529554"/>
              <a:ext cx="1106659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200" b="1" dirty="0" smtClean="0">
                  <a:latin typeface="+mj-lt"/>
                  <a:sym typeface="Myriad Pro Light" pitchFamily="34" charset="0"/>
                </a:rPr>
                <a:t>To try the software for free:</a:t>
              </a: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</a:t>
              </a:r>
              <a:r>
                <a:rPr lang="en-US" altLang="en-US" sz="2200" b="1" dirty="0" smtClean="0">
                  <a:solidFill>
                    <a:srgbClr val="7AC143"/>
                  </a:solidFill>
                  <a:latin typeface="+mj-lt"/>
                  <a:sym typeface="Myriad Pro Light" pitchFamily="34" charset="0"/>
                  <a:hlinkClick r:id="rId4"/>
                </a:rPr>
                <a:t>Click Here</a:t>
              </a:r>
              <a:endParaRPr lang="en-US" altLang="en-US" sz="2200" b="1" dirty="0" smtClean="0">
                <a:solidFill>
                  <a:srgbClr val="7AC143"/>
                </a:solidFill>
                <a:latin typeface="+mj-lt"/>
                <a:sym typeface="Myriad Pro Light" pitchFamily="34" charset="0"/>
              </a:endParaRP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</a:t>
              </a: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 http://80.227.52.78:8088/</a:t>
              </a:r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Username: admin</a:t>
              </a: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						Password: admin</a:t>
              </a: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----------------------------------------------------------------------------------------------------------------------</a:t>
              </a: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endParaRPr lang="en-US" altLang="en-US" sz="2200" dirty="0" smtClean="0">
                <a:latin typeface="+mj-lt"/>
                <a:sym typeface="Myriad Pro Light" pitchFamily="34" charset="0"/>
              </a:endParaRPr>
            </a:p>
            <a:p>
              <a:r>
                <a:rPr lang="en-US" altLang="en-US" sz="2200" b="1" dirty="0" smtClean="0">
                  <a:latin typeface="+mj-lt"/>
                  <a:sym typeface="Myriad Pro Light" pitchFamily="34" charset="0"/>
                </a:rPr>
                <a:t>To download the software: 	</a:t>
              </a:r>
              <a:r>
                <a:rPr lang="en-US" altLang="en-US" sz="2200" dirty="0" smtClean="0">
                  <a:latin typeface="+mj-lt"/>
                  <a:sym typeface="Myriad Pro Light" pitchFamily="34" charset="0"/>
                </a:rPr>
                <a:t>	</a:t>
              </a:r>
              <a:r>
                <a:rPr lang="en-US" altLang="en-US" sz="2200" b="1" u="sng" dirty="0" smtClean="0">
                  <a:latin typeface="+mj-lt"/>
                  <a:sym typeface="Myriad Pro Light" pitchFamily="34" charset="0"/>
                  <a:hlinkClick r:id="rId5"/>
                </a:rPr>
                <a:t>Click Here</a:t>
              </a:r>
              <a:endParaRPr lang="en-US" altLang="en-US" sz="2200" b="1" u="sng" dirty="0" smtClean="0">
                <a:latin typeface="+mj-lt"/>
                <a:sym typeface="Myriad Pro Light" pitchFamily="34" charset="0"/>
              </a:endParaRPr>
            </a:p>
          </p:txBody>
        </p:sp>
      </p:grpSp>
      <p:sp>
        <p:nvSpPr>
          <p:cNvPr id="15" name="文本框 1"/>
          <p:cNvSpPr txBox="1"/>
          <p:nvPr/>
        </p:nvSpPr>
        <p:spPr>
          <a:xfrm>
            <a:off x="875215" y="567816"/>
            <a:ext cx="502573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 Trial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16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KTeco_White-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49" y="257175"/>
            <a:ext cx="1304967" cy="653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5700" y="4000501"/>
            <a:ext cx="4733925" cy="2857500"/>
          </a:xfrm>
          <a:prstGeom prst="rect">
            <a:avLst/>
          </a:prstGeom>
          <a:solidFill>
            <a:srgbClr val="7AC1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7189" y="4305300"/>
            <a:ext cx="4469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ZKTeco</a:t>
            </a:r>
            <a:r>
              <a:rPr lang="en-US" altLang="zh-CN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Middle East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P.O. Box 54823,Office 1207,Floor 112,Arenco Tower,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Media City, Sheikh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Zayed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Road, </a:t>
            </a:r>
            <a:r>
              <a:rPr lang="en-US" altLang="zh-CN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Dubai,U.A.E</a:t>
            </a:r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</a:p>
          <a:p>
            <a:pPr algn="ctr" defTabSz="457200"/>
            <a:r>
              <a:rPr lang="en-US" altLang="zh-CN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E-mail: zk_me@zkteco.com</a:t>
            </a:r>
          </a:p>
          <a:p>
            <a:pPr algn="ctr" defTabSz="457200"/>
            <a:r>
              <a:rPr lang="en-US" altLang="zh-CN" sz="1800" u="sng" dirty="0" smtClean="0">
                <a:solidFill>
                  <a:schemeClr val="bg1"/>
                </a:solidFill>
                <a:latin typeface="+mj-lt"/>
                <a:cs typeface="Arial" pitchFamily="34" charset="0"/>
                <a:hlinkClick r:id="rId3"/>
              </a:rPr>
              <a:t>www.zkteco.me</a:t>
            </a:r>
            <a:endParaRPr lang="en-US" altLang="zh-CN" sz="1800" u="sng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875215" y="567816"/>
            <a:ext cx="38459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12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3351" y="1660862"/>
            <a:ext cx="10364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b="1" dirty="0" smtClean="0">
                <a:solidFill>
                  <a:schemeClr val="bg1"/>
                </a:solidFill>
                <a:latin typeface="+mj-lt"/>
              </a:rPr>
              <a:t>BioSecurity3.0 </a:t>
            </a:r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is the ultimate “All-in-One” solution which offers a complete security management platform.</a:t>
            </a:r>
          </a:p>
          <a:p>
            <a:pPr algn="just"/>
            <a:endParaRPr lang="en-US" altLang="en-US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It comes with four integrated modules:</a:t>
            </a: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access control, visitor management,</a:t>
            </a: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+mj-lt"/>
              </a:rPr>
              <a:t>elevator control, and video linkage.</a:t>
            </a:r>
          </a:p>
        </p:txBody>
      </p:sp>
      <p:grpSp>
        <p:nvGrpSpPr>
          <p:cNvPr id="14" name="组合 83"/>
          <p:cNvGrpSpPr>
            <a:grpSpLocks/>
          </p:cNvGrpSpPr>
          <p:nvPr/>
        </p:nvGrpSpPr>
        <p:grpSpPr bwMode="auto">
          <a:xfrm>
            <a:off x="7867336" y="2385904"/>
            <a:ext cx="3483668" cy="3128715"/>
            <a:chOff x="-1" y="0"/>
            <a:chExt cx="4893381" cy="4394790"/>
          </a:xfrm>
        </p:grpSpPr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-1" y="0"/>
              <a:ext cx="4893381" cy="4394790"/>
              <a:chOff x="-1" y="0"/>
              <a:chExt cx="4594905" cy="4127803"/>
            </a:xfrm>
          </p:grpSpPr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565459" y="0"/>
                <a:ext cx="3473482" cy="1069615"/>
                <a:chOff x="0" y="0"/>
                <a:chExt cx="3473482" cy="1069615"/>
              </a:xfrm>
            </p:grpSpPr>
            <p:sp>
              <p:nvSpPr>
                <p:cNvPr id="26" name="Freeform 64"/>
                <p:cNvSpPr>
                  <a:spLocks/>
                </p:cNvSpPr>
                <p:nvPr/>
              </p:nvSpPr>
              <p:spPr bwMode="auto">
                <a:xfrm>
                  <a:off x="0" y="2"/>
                  <a:ext cx="1621631" cy="1069613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27" name="Freeform 65"/>
                <p:cNvSpPr>
                  <a:spLocks/>
                </p:cNvSpPr>
                <p:nvPr/>
              </p:nvSpPr>
              <p:spPr bwMode="auto">
                <a:xfrm flipH="1">
                  <a:off x="1851851" y="0"/>
                  <a:ext cx="1621631" cy="1069615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 flipV="1">
                <a:off x="565460" y="3058189"/>
                <a:ext cx="3473482" cy="1069614"/>
                <a:chOff x="0" y="0"/>
                <a:chExt cx="3473482" cy="1069614"/>
              </a:xfrm>
            </p:grpSpPr>
            <p:sp>
              <p:nvSpPr>
                <p:cNvPr id="24" name="Freeform 62"/>
                <p:cNvSpPr>
                  <a:spLocks/>
                </p:cNvSpPr>
                <p:nvPr/>
              </p:nvSpPr>
              <p:spPr bwMode="auto">
                <a:xfrm>
                  <a:off x="0" y="0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25" name="Freeform 63"/>
                <p:cNvSpPr>
                  <a:spLocks/>
                </p:cNvSpPr>
                <p:nvPr/>
              </p:nvSpPr>
              <p:spPr bwMode="auto">
                <a:xfrm flipH="1">
                  <a:off x="1851851" y="0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sp>
            <p:nvSpPr>
              <p:cNvPr id="22" name="Freeform 60"/>
              <p:cNvSpPr>
                <a:spLocks/>
              </p:cNvSpPr>
              <p:nvPr/>
            </p:nvSpPr>
            <p:spPr bwMode="auto">
              <a:xfrm rot="17954293">
                <a:off x="-276010" y="1572939"/>
                <a:ext cx="1621631" cy="1069614"/>
              </a:xfrm>
              <a:custGeom>
                <a:avLst/>
                <a:gdLst>
                  <a:gd name="T0" fmla="*/ 270720 w 1621631"/>
                  <a:gd name="T1" fmla="*/ 1067768 h 1069614"/>
                  <a:gd name="T2" fmla="*/ 273843 w 1621631"/>
                  <a:gd name="T3" fmla="*/ 1069614 h 1069614"/>
                  <a:gd name="T4" fmla="*/ 270720 w 1621631"/>
                  <a:gd name="T5" fmla="*/ 1067768 h 1069614"/>
                  <a:gd name="T6" fmla="*/ 0 w 1621631"/>
                  <a:gd name="T7" fmla="*/ 907689 h 1069614"/>
                  <a:gd name="T8" fmla="*/ 1629 w 1621631"/>
                  <a:gd name="T9" fmla="*/ 908652 h 1069614"/>
                  <a:gd name="T10" fmla="*/ 0 w 1621631"/>
                  <a:gd name="T11" fmla="*/ 907689 h 1069614"/>
                  <a:gd name="T12" fmla="*/ 1621631 w 1621631"/>
                  <a:gd name="T13" fmla="*/ 312073 h 1069614"/>
                  <a:gd name="T14" fmla="*/ 1621631 w 1621631"/>
                  <a:gd name="T15" fmla="*/ 312377 h 1069614"/>
                  <a:gd name="T16" fmla="*/ 1621631 w 1621631"/>
                  <a:gd name="T17" fmla="*/ 312073 h 1069614"/>
                  <a:gd name="T18" fmla="*/ 1621631 w 1621631"/>
                  <a:gd name="T19" fmla="*/ 0 h 1069614"/>
                  <a:gd name="T20" fmla="*/ 1621631 w 1621631"/>
                  <a:gd name="T21" fmla="*/ 312073 h 1069614"/>
                  <a:gd name="T22" fmla="*/ 270720 w 1621631"/>
                  <a:gd name="T23" fmla="*/ 1067768 h 1069614"/>
                  <a:gd name="T24" fmla="*/ 1629 w 1621631"/>
                  <a:gd name="T25" fmla="*/ 908652 h 1069614"/>
                  <a:gd name="T26" fmla="*/ 1621631 w 1621631"/>
                  <a:gd name="T27" fmla="*/ 0 h 10696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1631"/>
                  <a:gd name="T43" fmla="*/ 0 h 1069614"/>
                  <a:gd name="T44" fmla="*/ 1621631 w 1621631"/>
                  <a:gd name="T45" fmla="*/ 1069614 h 10696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3247" tIns="46623" rIns="46623" bIns="93247" anchor="b"/>
              <a:lstStyle/>
              <a:p>
                <a:pPr algn="ctr"/>
                <a:endParaRPr lang="en-US">
                  <a:solidFill>
                    <a:srgbClr val="FFFFFF"/>
                  </a:solidFill>
                  <a:cs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23" name="Freeform 61"/>
              <p:cNvSpPr>
                <a:spLocks/>
              </p:cNvSpPr>
              <p:nvPr/>
            </p:nvSpPr>
            <p:spPr bwMode="auto">
              <a:xfrm rot="3645707" flipH="1">
                <a:off x="3249281" y="1572939"/>
                <a:ext cx="1621631" cy="1069614"/>
              </a:xfrm>
              <a:custGeom>
                <a:avLst/>
                <a:gdLst>
                  <a:gd name="T0" fmla="*/ 270720 w 1621631"/>
                  <a:gd name="T1" fmla="*/ 1067768 h 1069614"/>
                  <a:gd name="T2" fmla="*/ 273843 w 1621631"/>
                  <a:gd name="T3" fmla="*/ 1069614 h 1069614"/>
                  <a:gd name="T4" fmla="*/ 270720 w 1621631"/>
                  <a:gd name="T5" fmla="*/ 1067768 h 1069614"/>
                  <a:gd name="T6" fmla="*/ 0 w 1621631"/>
                  <a:gd name="T7" fmla="*/ 907689 h 1069614"/>
                  <a:gd name="T8" fmla="*/ 1629 w 1621631"/>
                  <a:gd name="T9" fmla="*/ 908652 h 1069614"/>
                  <a:gd name="T10" fmla="*/ 0 w 1621631"/>
                  <a:gd name="T11" fmla="*/ 907689 h 1069614"/>
                  <a:gd name="T12" fmla="*/ 1621631 w 1621631"/>
                  <a:gd name="T13" fmla="*/ 312073 h 1069614"/>
                  <a:gd name="T14" fmla="*/ 1621631 w 1621631"/>
                  <a:gd name="T15" fmla="*/ 312377 h 1069614"/>
                  <a:gd name="T16" fmla="*/ 1621631 w 1621631"/>
                  <a:gd name="T17" fmla="*/ 312073 h 1069614"/>
                  <a:gd name="T18" fmla="*/ 1621631 w 1621631"/>
                  <a:gd name="T19" fmla="*/ 0 h 1069614"/>
                  <a:gd name="T20" fmla="*/ 1621631 w 1621631"/>
                  <a:gd name="T21" fmla="*/ 312073 h 1069614"/>
                  <a:gd name="T22" fmla="*/ 270720 w 1621631"/>
                  <a:gd name="T23" fmla="*/ 1067768 h 1069614"/>
                  <a:gd name="T24" fmla="*/ 1629 w 1621631"/>
                  <a:gd name="T25" fmla="*/ 908652 h 1069614"/>
                  <a:gd name="T26" fmla="*/ 1621631 w 1621631"/>
                  <a:gd name="T27" fmla="*/ 0 h 10696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1631"/>
                  <a:gd name="T43" fmla="*/ 0 h 1069614"/>
                  <a:gd name="T44" fmla="*/ 1621631 w 1621631"/>
                  <a:gd name="T45" fmla="*/ 1069614 h 10696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3247" tIns="46623" rIns="46623" bIns="93247" anchor="b"/>
              <a:lstStyle/>
              <a:p>
                <a:pPr algn="ctr"/>
                <a:endParaRPr lang="en-US">
                  <a:solidFill>
                    <a:srgbClr val="FFFFFF"/>
                  </a:solidFill>
                  <a:cs typeface="Segoe UI" pitchFamily="34" charset="0"/>
                  <a:sym typeface="Segoe UI" pitchFamily="34" charset="0"/>
                </a:endParaRPr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1191260" y="1122465"/>
              <a:ext cx="2764859" cy="1644328"/>
              <a:chOff x="0" y="0"/>
              <a:chExt cx="1878788" cy="1117361"/>
            </a:xfrm>
          </p:grpSpPr>
          <p:sp>
            <p:nvSpPr>
              <p:cNvPr id="18" name="Rounded Rectangle 114"/>
              <p:cNvSpPr>
                <a:spLocks/>
              </p:cNvSpPr>
              <p:nvPr/>
            </p:nvSpPr>
            <p:spPr bwMode="auto">
              <a:xfrm rot="21378433">
                <a:off x="0" y="0"/>
                <a:ext cx="945188" cy="949626"/>
              </a:xfrm>
              <a:custGeom>
                <a:avLst/>
                <a:gdLst>
                  <a:gd name="T0" fmla="*/ 0 w 2827740"/>
                  <a:gd name="T1" fmla="*/ 0 h 2841018"/>
                  <a:gd name="T2" fmla="*/ 0 60000 65536"/>
                  <a:gd name="T3" fmla="*/ 0 w 2827740"/>
                  <a:gd name="T4" fmla="*/ 0 h 2841018"/>
                  <a:gd name="T5" fmla="*/ 2827740 w 2827740"/>
                  <a:gd name="T6" fmla="*/ 2841018 h 2841018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827740" h="2841018">
                    <a:moveTo>
                      <a:pt x="2117041" y="2272596"/>
                    </a:moveTo>
                    <a:cubicBezTo>
                      <a:pt x="2274182" y="2430255"/>
                      <a:pt x="2238127" y="2601798"/>
                      <a:pt x="2223679" y="2692721"/>
                    </a:cubicBezTo>
                    <a:cubicBezTo>
                      <a:pt x="2087867" y="2792948"/>
                      <a:pt x="1357746" y="2843650"/>
                      <a:pt x="1121506" y="2840913"/>
                    </a:cubicBezTo>
                    <a:cubicBezTo>
                      <a:pt x="1044789" y="2769727"/>
                      <a:pt x="974832" y="2713830"/>
                      <a:pt x="944068" y="2685198"/>
                    </a:cubicBezTo>
                    <a:lnTo>
                      <a:pt x="949266" y="2662763"/>
                    </a:lnTo>
                    <a:cubicBezTo>
                      <a:pt x="1037829" y="2646207"/>
                      <a:pt x="1103471" y="2652034"/>
                      <a:pt x="1192034" y="2635479"/>
                    </a:cubicBezTo>
                    <a:cubicBezTo>
                      <a:pt x="1195810" y="2689822"/>
                      <a:pt x="1161799" y="2763439"/>
                      <a:pt x="1197770" y="2758909"/>
                    </a:cubicBezTo>
                    <a:cubicBezTo>
                      <a:pt x="1219321" y="2617009"/>
                      <a:pt x="1247325" y="2486286"/>
                      <a:pt x="1070819" y="2355083"/>
                    </a:cubicBezTo>
                    <a:close/>
                    <a:moveTo>
                      <a:pt x="880843" y="1369000"/>
                    </a:moveTo>
                    <a:lnTo>
                      <a:pt x="580558" y="1387799"/>
                    </a:lnTo>
                    <a:lnTo>
                      <a:pt x="592303" y="1748079"/>
                    </a:lnTo>
                    <a:lnTo>
                      <a:pt x="902911" y="1717220"/>
                    </a:lnTo>
                    <a:close/>
                    <a:moveTo>
                      <a:pt x="1907670" y="1396424"/>
                    </a:moveTo>
                    <a:lnTo>
                      <a:pt x="1907670" y="1396424"/>
                    </a:lnTo>
                    <a:lnTo>
                      <a:pt x="1907670" y="1396425"/>
                    </a:lnTo>
                    <a:close/>
                    <a:moveTo>
                      <a:pt x="2509109" y="1363418"/>
                    </a:moveTo>
                    <a:cubicBezTo>
                      <a:pt x="2527338" y="1363418"/>
                      <a:pt x="2542116" y="1378196"/>
                      <a:pt x="2542116" y="1396425"/>
                    </a:cubicBezTo>
                    <a:lnTo>
                      <a:pt x="2542115" y="1396425"/>
                    </a:lnTo>
                    <a:cubicBezTo>
                      <a:pt x="2542115" y="1414654"/>
                      <a:pt x="2527337" y="1429432"/>
                      <a:pt x="2509108" y="1429432"/>
                    </a:cubicBezTo>
                    <a:lnTo>
                      <a:pt x="1940677" y="1429431"/>
                    </a:lnTo>
                    <a:cubicBezTo>
                      <a:pt x="1922448" y="1429431"/>
                      <a:pt x="1907670" y="1414653"/>
                      <a:pt x="1907670" y="1396424"/>
                    </a:cubicBezTo>
                    <a:cubicBezTo>
                      <a:pt x="1907670" y="1378196"/>
                      <a:pt x="1922448" y="1363418"/>
                      <a:pt x="1940677" y="1363418"/>
                    </a:cubicBezTo>
                    <a:close/>
                    <a:moveTo>
                      <a:pt x="1889465" y="1264749"/>
                    </a:moveTo>
                    <a:lnTo>
                      <a:pt x="1889465" y="1264749"/>
                    </a:lnTo>
                    <a:lnTo>
                      <a:pt x="1889465" y="1264750"/>
                    </a:lnTo>
                    <a:close/>
                    <a:moveTo>
                      <a:pt x="2490904" y="1231743"/>
                    </a:moveTo>
                    <a:cubicBezTo>
                      <a:pt x="2509133" y="1231743"/>
                      <a:pt x="2523911" y="1246521"/>
                      <a:pt x="2523911" y="1264750"/>
                    </a:cubicBezTo>
                    <a:lnTo>
                      <a:pt x="2523910" y="1264750"/>
                    </a:lnTo>
                    <a:cubicBezTo>
                      <a:pt x="2523910" y="1282979"/>
                      <a:pt x="2509132" y="1297757"/>
                      <a:pt x="2490903" y="1297757"/>
                    </a:cubicBezTo>
                    <a:lnTo>
                      <a:pt x="1922472" y="1297756"/>
                    </a:lnTo>
                    <a:cubicBezTo>
                      <a:pt x="1904243" y="1297756"/>
                      <a:pt x="1889465" y="1282978"/>
                      <a:pt x="1889465" y="1264749"/>
                    </a:cubicBezTo>
                    <a:cubicBezTo>
                      <a:pt x="1889465" y="1246521"/>
                      <a:pt x="1904243" y="1231743"/>
                      <a:pt x="1922472" y="1231743"/>
                    </a:cubicBezTo>
                    <a:close/>
                    <a:moveTo>
                      <a:pt x="1880465" y="1134574"/>
                    </a:moveTo>
                    <a:lnTo>
                      <a:pt x="1880465" y="1134575"/>
                    </a:lnTo>
                    <a:lnTo>
                      <a:pt x="1880465" y="1134575"/>
                    </a:lnTo>
                    <a:close/>
                    <a:moveTo>
                      <a:pt x="2481904" y="1101568"/>
                    </a:moveTo>
                    <a:cubicBezTo>
                      <a:pt x="2500133" y="1101568"/>
                      <a:pt x="2514911" y="1116346"/>
                      <a:pt x="2514911" y="1134575"/>
                    </a:cubicBezTo>
                    <a:lnTo>
                      <a:pt x="2514910" y="1134575"/>
                    </a:lnTo>
                    <a:cubicBezTo>
                      <a:pt x="2514910" y="1152804"/>
                      <a:pt x="2500132" y="1167582"/>
                      <a:pt x="2481903" y="1167582"/>
                    </a:cubicBezTo>
                    <a:lnTo>
                      <a:pt x="1913472" y="1167581"/>
                    </a:lnTo>
                    <a:cubicBezTo>
                      <a:pt x="1895243" y="1167581"/>
                      <a:pt x="1880465" y="1152803"/>
                      <a:pt x="1880465" y="1134575"/>
                    </a:cubicBezTo>
                    <a:cubicBezTo>
                      <a:pt x="1880465" y="1116346"/>
                      <a:pt x="1895243" y="1101568"/>
                      <a:pt x="1913472" y="1101568"/>
                    </a:cubicBezTo>
                    <a:close/>
                    <a:moveTo>
                      <a:pt x="1670888" y="1044901"/>
                    </a:moveTo>
                    <a:cubicBezTo>
                      <a:pt x="1745356" y="1115767"/>
                      <a:pt x="1792537" y="1219845"/>
                      <a:pt x="1794576" y="1336371"/>
                    </a:cubicBezTo>
                    <a:cubicBezTo>
                      <a:pt x="1796258" y="1432463"/>
                      <a:pt x="1766965" y="1521168"/>
                      <a:pt x="1715392" y="1589971"/>
                    </a:cubicBezTo>
                    <a:lnTo>
                      <a:pt x="1460652" y="1356165"/>
                    </a:lnTo>
                    <a:close/>
                    <a:moveTo>
                      <a:pt x="850961" y="924919"/>
                    </a:moveTo>
                    <a:lnTo>
                      <a:pt x="558241" y="925116"/>
                    </a:lnTo>
                    <a:lnTo>
                      <a:pt x="575096" y="1304815"/>
                    </a:lnTo>
                    <a:lnTo>
                      <a:pt x="868839" y="1288776"/>
                    </a:lnTo>
                    <a:close/>
                    <a:moveTo>
                      <a:pt x="1379551" y="949114"/>
                    </a:moveTo>
                    <a:lnTo>
                      <a:pt x="1446658" y="1376884"/>
                    </a:lnTo>
                    <a:lnTo>
                      <a:pt x="1446659" y="1376882"/>
                    </a:lnTo>
                    <a:lnTo>
                      <a:pt x="1446455" y="1380053"/>
                    </a:lnTo>
                    <a:lnTo>
                      <a:pt x="1699552" y="1611887"/>
                    </a:lnTo>
                    <a:cubicBezTo>
                      <a:pt x="1635404" y="1690619"/>
                      <a:pt x="1542531" y="1740316"/>
                      <a:pt x="1438617" y="1742134"/>
                    </a:cubicBezTo>
                    <a:cubicBezTo>
                      <a:pt x="1238165" y="1745642"/>
                      <a:pt x="1072537" y="1569664"/>
                      <a:pt x="1068677" y="1349075"/>
                    </a:cubicBezTo>
                    <a:cubicBezTo>
                      <a:pt x="1065113" y="1145421"/>
                      <a:pt x="1200678" y="974941"/>
                      <a:pt x="1379551" y="949114"/>
                    </a:cubicBezTo>
                    <a:close/>
                    <a:moveTo>
                      <a:pt x="2446737" y="687457"/>
                    </a:moveTo>
                    <a:lnTo>
                      <a:pt x="903247" y="643293"/>
                    </a:lnTo>
                    <a:lnTo>
                      <a:pt x="906180" y="700861"/>
                    </a:lnTo>
                    <a:lnTo>
                      <a:pt x="2449573" y="744909"/>
                    </a:lnTo>
                    <a:close/>
                    <a:moveTo>
                      <a:pt x="2441085" y="573022"/>
                    </a:moveTo>
                    <a:lnTo>
                      <a:pt x="897418" y="528853"/>
                    </a:lnTo>
                    <a:lnTo>
                      <a:pt x="900350" y="586422"/>
                    </a:lnTo>
                    <a:lnTo>
                      <a:pt x="2443923" y="630476"/>
                    </a:lnTo>
                    <a:close/>
                    <a:moveTo>
                      <a:pt x="2496211" y="489777"/>
                    </a:moveTo>
                    <a:lnTo>
                      <a:pt x="2510220" y="813569"/>
                    </a:lnTo>
                    <a:lnTo>
                      <a:pt x="909594" y="784077"/>
                    </a:lnTo>
                    <a:lnTo>
                      <a:pt x="964396" y="1804001"/>
                    </a:lnTo>
                    <a:lnTo>
                      <a:pt x="524733" y="1842893"/>
                    </a:lnTo>
                    <a:lnTo>
                      <a:pt x="459271" y="410673"/>
                    </a:lnTo>
                    <a:close/>
                    <a:moveTo>
                      <a:pt x="2629588" y="282400"/>
                    </a:moveTo>
                    <a:lnTo>
                      <a:pt x="310251" y="153390"/>
                    </a:lnTo>
                    <a:lnTo>
                      <a:pt x="409854" y="2139731"/>
                    </a:lnTo>
                    <a:lnTo>
                      <a:pt x="2701663" y="2005119"/>
                    </a:lnTo>
                    <a:close/>
                    <a:moveTo>
                      <a:pt x="28715" y="0"/>
                    </a:moveTo>
                    <a:lnTo>
                      <a:pt x="2728199" y="174227"/>
                    </a:lnTo>
                    <a:lnTo>
                      <a:pt x="2827740" y="2181245"/>
                    </a:lnTo>
                    <a:lnTo>
                      <a:pt x="218271" y="2386985"/>
                    </a:lnTo>
                    <a:lnTo>
                      <a:pt x="119907" y="2373001"/>
                    </a:lnTo>
                    <a:lnTo>
                      <a:pt x="13" y="89778"/>
                    </a:lnTo>
                    <a:cubicBezTo>
                      <a:pt x="-722" y="61732"/>
                      <a:pt x="29450" y="28046"/>
                      <a:pt x="28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1427" tIns="45713" rIns="45713" bIns="91427" anchor="b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Segoe UI" pitchFamily="34" charset="0"/>
                  <a:cs typeface="Segoe UI" pitchFamily="34" charset="0"/>
                  <a:sym typeface="Segoe UI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751175" y="31680"/>
                <a:ext cx="1127613" cy="1085681"/>
              </a:xfrm>
              <a:custGeom>
                <a:avLst/>
                <a:gdLst>
                  <a:gd name="T0" fmla="*/ 0 w 3373507"/>
                  <a:gd name="T1" fmla="*/ 0 h 3248057"/>
                  <a:gd name="T2" fmla="*/ 0 60000 65536"/>
                  <a:gd name="T3" fmla="*/ 0 w 3373507"/>
                  <a:gd name="T4" fmla="*/ 0 h 3248057"/>
                  <a:gd name="T5" fmla="*/ 3373507 w 3373507"/>
                  <a:gd name="T6" fmla="*/ 3248057 h 3248057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3373507" h="3248057">
                    <a:moveTo>
                      <a:pt x="1925205" y="833"/>
                    </a:moveTo>
                    <a:cubicBezTo>
                      <a:pt x="1988274" y="-2568"/>
                      <a:pt x="2043792" y="4235"/>
                      <a:pt x="2086246" y="24918"/>
                    </a:cubicBezTo>
                    <a:cubicBezTo>
                      <a:pt x="2142852" y="52495"/>
                      <a:pt x="2158829" y="117798"/>
                      <a:pt x="2199458" y="172964"/>
                    </a:cubicBezTo>
                    <a:cubicBezTo>
                      <a:pt x="2240087" y="228130"/>
                      <a:pt x="2299016" y="294147"/>
                      <a:pt x="2330018" y="355912"/>
                    </a:cubicBezTo>
                    <a:cubicBezTo>
                      <a:pt x="2361020" y="417677"/>
                      <a:pt x="2379651" y="489864"/>
                      <a:pt x="2385468" y="543555"/>
                    </a:cubicBezTo>
                    <a:cubicBezTo>
                      <a:pt x="2391285" y="597246"/>
                      <a:pt x="2361088" y="630969"/>
                      <a:pt x="2364920" y="678061"/>
                    </a:cubicBezTo>
                    <a:cubicBezTo>
                      <a:pt x="2368752" y="725153"/>
                      <a:pt x="2344600" y="756439"/>
                      <a:pt x="2408463" y="826107"/>
                    </a:cubicBezTo>
                    <a:cubicBezTo>
                      <a:pt x="2472326" y="895775"/>
                      <a:pt x="2613115" y="985764"/>
                      <a:pt x="2748098" y="1096072"/>
                    </a:cubicBezTo>
                    <a:cubicBezTo>
                      <a:pt x="2883081" y="1206380"/>
                      <a:pt x="3115309" y="1322495"/>
                      <a:pt x="3218360" y="1487958"/>
                    </a:cubicBezTo>
                    <a:cubicBezTo>
                      <a:pt x="3321411" y="1653421"/>
                      <a:pt x="3344635" y="1898713"/>
                      <a:pt x="3366406" y="2088850"/>
                    </a:cubicBezTo>
                    <a:cubicBezTo>
                      <a:pt x="3388178" y="2278987"/>
                      <a:pt x="3353343" y="2447353"/>
                      <a:pt x="3348989" y="2628781"/>
                    </a:cubicBezTo>
                    <a:cubicBezTo>
                      <a:pt x="3344635" y="2810209"/>
                      <a:pt x="3389628" y="3075821"/>
                      <a:pt x="3340280" y="3177421"/>
                    </a:cubicBezTo>
                    <a:cubicBezTo>
                      <a:pt x="3290932" y="3279021"/>
                      <a:pt x="3302544" y="3226770"/>
                      <a:pt x="3052898" y="3238381"/>
                    </a:cubicBezTo>
                    <a:cubicBezTo>
                      <a:pt x="2803252" y="3249992"/>
                      <a:pt x="2131240" y="3248542"/>
                      <a:pt x="1842406" y="3247090"/>
                    </a:cubicBezTo>
                    <a:cubicBezTo>
                      <a:pt x="1553572" y="3245639"/>
                      <a:pt x="1408429" y="3251443"/>
                      <a:pt x="1319892" y="3229672"/>
                    </a:cubicBezTo>
                    <a:cubicBezTo>
                      <a:pt x="1231355" y="3207901"/>
                      <a:pt x="1322795" y="3162907"/>
                      <a:pt x="1311183" y="3116461"/>
                    </a:cubicBezTo>
                    <a:cubicBezTo>
                      <a:pt x="1299571" y="3070015"/>
                      <a:pt x="1276349" y="2988735"/>
                      <a:pt x="1250223" y="2950998"/>
                    </a:cubicBezTo>
                    <a:cubicBezTo>
                      <a:pt x="1224097" y="2913261"/>
                      <a:pt x="1174749" y="2919067"/>
                      <a:pt x="1154429" y="2890038"/>
                    </a:cubicBezTo>
                    <a:cubicBezTo>
                      <a:pt x="1134109" y="2861010"/>
                      <a:pt x="1168943" y="2791341"/>
                      <a:pt x="1128303" y="2776827"/>
                    </a:cubicBezTo>
                    <a:cubicBezTo>
                      <a:pt x="1087663" y="2762313"/>
                      <a:pt x="964292" y="2802952"/>
                      <a:pt x="910589" y="2802952"/>
                    </a:cubicBezTo>
                    <a:cubicBezTo>
                      <a:pt x="856886" y="2802952"/>
                      <a:pt x="846726" y="2785536"/>
                      <a:pt x="806086" y="2776827"/>
                    </a:cubicBezTo>
                    <a:cubicBezTo>
                      <a:pt x="765446" y="2768119"/>
                      <a:pt x="708840" y="2753604"/>
                      <a:pt x="666749" y="2750701"/>
                    </a:cubicBezTo>
                    <a:cubicBezTo>
                      <a:pt x="624658" y="2747798"/>
                      <a:pt x="575309" y="2776827"/>
                      <a:pt x="553538" y="2759410"/>
                    </a:cubicBezTo>
                    <a:cubicBezTo>
                      <a:pt x="543637" y="2751490"/>
                      <a:pt x="534036" y="2736364"/>
                      <a:pt x="529472" y="2717947"/>
                    </a:cubicBezTo>
                    <a:cubicBezTo>
                      <a:pt x="359272" y="2716307"/>
                      <a:pt x="429748" y="2631730"/>
                      <a:pt x="416719" y="2552106"/>
                    </a:cubicBezTo>
                    <a:cubicBezTo>
                      <a:pt x="418307" y="2406056"/>
                      <a:pt x="112712" y="2614812"/>
                      <a:pt x="0" y="2406850"/>
                    </a:cubicBezTo>
                    <a:lnTo>
                      <a:pt x="2381" y="2383037"/>
                    </a:lnTo>
                    <a:cubicBezTo>
                      <a:pt x="139699" y="2569568"/>
                      <a:pt x="317500" y="2415582"/>
                      <a:pt x="421481" y="2497338"/>
                    </a:cubicBezTo>
                    <a:cubicBezTo>
                      <a:pt x="479927" y="2594173"/>
                      <a:pt x="362078" y="2684677"/>
                      <a:pt x="526445" y="2697072"/>
                    </a:cubicBezTo>
                    <a:cubicBezTo>
                      <a:pt x="523870" y="2680513"/>
                      <a:pt x="526753" y="2662728"/>
                      <a:pt x="536120" y="2646198"/>
                    </a:cubicBezTo>
                    <a:cubicBezTo>
                      <a:pt x="560794" y="2602655"/>
                      <a:pt x="647880" y="2543146"/>
                      <a:pt x="701583" y="2498152"/>
                    </a:cubicBezTo>
                    <a:cubicBezTo>
                      <a:pt x="755286" y="2453158"/>
                      <a:pt x="807538" y="2383489"/>
                      <a:pt x="858338" y="2376232"/>
                    </a:cubicBezTo>
                    <a:cubicBezTo>
                      <a:pt x="909138" y="2368975"/>
                      <a:pt x="962840" y="2437193"/>
                      <a:pt x="1006383" y="2454610"/>
                    </a:cubicBezTo>
                    <a:cubicBezTo>
                      <a:pt x="1049926" y="2472027"/>
                      <a:pt x="1071698" y="2464769"/>
                      <a:pt x="1119595" y="2480735"/>
                    </a:cubicBezTo>
                    <a:cubicBezTo>
                      <a:pt x="1167492" y="2496701"/>
                      <a:pt x="1257480" y="2569272"/>
                      <a:pt x="1293766" y="2550404"/>
                    </a:cubicBezTo>
                    <a:cubicBezTo>
                      <a:pt x="1330052" y="2531536"/>
                      <a:pt x="1319892" y="2419775"/>
                      <a:pt x="1337309" y="2367524"/>
                    </a:cubicBezTo>
                    <a:cubicBezTo>
                      <a:pt x="1354726" y="2315273"/>
                      <a:pt x="1386658" y="2296404"/>
                      <a:pt x="1398269" y="2236895"/>
                    </a:cubicBezTo>
                    <a:cubicBezTo>
                      <a:pt x="1409880" y="2177386"/>
                      <a:pt x="1405527" y="2094655"/>
                      <a:pt x="1406978" y="2010472"/>
                    </a:cubicBezTo>
                    <a:cubicBezTo>
                      <a:pt x="1408429" y="1926289"/>
                      <a:pt x="1372144" y="1817432"/>
                      <a:pt x="1406978" y="1731798"/>
                    </a:cubicBezTo>
                    <a:cubicBezTo>
                      <a:pt x="1441812" y="1646164"/>
                      <a:pt x="1544863" y="1560530"/>
                      <a:pt x="1615983" y="1496667"/>
                    </a:cubicBezTo>
                    <a:cubicBezTo>
                      <a:pt x="1687103" y="1432804"/>
                      <a:pt x="1787252" y="1380553"/>
                      <a:pt x="1833698" y="1348621"/>
                    </a:cubicBezTo>
                    <a:cubicBezTo>
                      <a:pt x="1880144" y="1316689"/>
                      <a:pt x="1887401" y="1323946"/>
                      <a:pt x="1894658" y="1305078"/>
                    </a:cubicBezTo>
                    <a:cubicBezTo>
                      <a:pt x="1901915" y="1286210"/>
                      <a:pt x="1902844" y="1233562"/>
                      <a:pt x="1877240" y="1235410"/>
                    </a:cubicBezTo>
                    <a:cubicBezTo>
                      <a:pt x="1851636" y="1237258"/>
                      <a:pt x="1770061" y="1314717"/>
                      <a:pt x="1741033" y="1316168"/>
                    </a:cubicBezTo>
                    <a:cubicBezTo>
                      <a:pt x="1712005" y="1317619"/>
                      <a:pt x="1713751" y="1261932"/>
                      <a:pt x="1703069" y="1244118"/>
                    </a:cubicBezTo>
                    <a:cubicBezTo>
                      <a:pt x="1692387" y="1226304"/>
                      <a:pt x="1690527" y="1224331"/>
                      <a:pt x="1676943" y="1209284"/>
                    </a:cubicBezTo>
                    <a:cubicBezTo>
                      <a:pt x="1663359" y="1194237"/>
                      <a:pt x="1633174" y="1171251"/>
                      <a:pt x="1621563" y="1153834"/>
                    </a:cubicBezTo>
                    <a:cubicBezTo>
                      <a:pt x="1609952" y="1136417"/>
                      <a:pt x="1618365" y="1117311"/>
                      <a:pt x="1607275" y="1104781"/>
                    </a:cubicBezTo>
                    <a:cubicBezTo>
                      <a:pt x="1596185" y="1092251"/>
                      <a:pt x="1578529" y="1084483"/>
                      <a:pt x="1555023" y="1078655"/>
                    </a:cubicBezTo>
                    <a:cubicBezTo>
                      <a:pt x="1531517" y="1072827"/>
                      <a:pt x="1474944" y="1108885"/>
                      <a:pt x="1466236" y="1069810"/>
                    </a:cubicBezTo>
                    <a:cubicBezTo>
                      <a:pt x="1457528" y="1030735"/>
                      <a:pt x="1509745" y="934941"/>
                      <a:pt x="1502772" y="887067"/>
                    </a:cubicBezTo>
                    <a:cubicBezTo>
                      <a:pt x="1495799" y="839193"/>
                      <a:pt x="1444307" y="815947"/>
                      <a:pt x="1424395" y="782564"/>
                    </a:cubicBezTo>
                    <a:cubicBezTo>
                      <a:pt x="1404483" y="749181"/>
                      <a:pt x="1390161" y="712488"/>
                      <a:pt x="1383301" y="686770"/>
                    </a:cubicBezTo>
                    <a:cubicBezTo>
                      <a:pt x="1376441" y="661053"/>
                      <a:pt x="1394845" y="655836"/>
                      <a:pt x="1383234" y="628259"/>
                    </a:cubicBezTo>
                    <a:cubicBezTo>
                      <a:pt x="1371623" y="600682"/>
                      <a:pt x="1297066" y="643726"/>
                      <a:pt x="1285058" y="607032"/>
                    </a:cubicBezTo>
                    <a:cubicBezTo>
                      <a:pt x="1273050" y="570338"/>
                      <a:pt x="1267640" y="492051"/>
                      <a:pt x="1311183" y="408095"/>
                    </a:cubicBezTo>
                    <a:cubicBezTo>
                      <a:pt x="1354726" y="324139"/>
                      <a:pt x="1454875" y="170061"/>
                      <a:pt x="1546315" y="103295"/>
                    </a:cubicBezTo>
                    <a:cubicBezTo>
                      <a:pt x="1637755" y="36529"/>
                      <a:pt x="1769835" y="20564"/>
                      <a:pt x="1859823" y="7501"/>
                    </a:cubicBezTo>
                    <a:cubicBezTo>
                      <a:pt x="1882320" y="4235"/>
                      <a:pt x="1904182" y="1967"/>
                      <a:pt x="1925205" y="8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noFill/>
                <a:bevel/>
                <a:headEnd/>
                <a:tailEnd/>
              </a:ln>
            </p:spPr>
            <p:txBody>
              <a:bodyPr lIns="91427" tIns="45713" rIns="45713" bIns="91427" anchor="b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Segoe UI" pitchFamily="34" charset="0"/>
                  <a:cs typeface="Segoe UI" pitchFamily="34" charset="0"/>
                  <a:sym typeface="Segoe UI" pitchFamily="34" charset="0"/>
                </a:endParaRPr>
              </a:p>
            </p:txBody>
          </p:sp>
        </p:grpSp>
        <p:sp>
          <p:nvSpPr>
            <p:cNvPr id="17" name="矩形 133"/>
            <p:cNvSpPr>
              <a:spLocks noChangeArrowheads="1"/>
            </p:cNvSpPr>
            <p:nvPr/>
          </p:nvSpPr>
          <p:spPr bwMode="auto">
            <a:xfrm>
              <a:off x="1087454" y="2900868"/>
              <a:ext cx="2169262" cy="5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7AC143"/>
                  </a:solidFill>
                  <a:latin typeface="Segoe UI Light" pitchFamily="34" charset="0"/>
                  <a:cs typeface="Segoe UI" pitchFamily="34" charset="0"/>
                  <a:sym typeface="Segoe UI" pitchFamily="34" charset="0"/>
                </a:rPr>
                <a:t>One Platform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559" y="1953446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Web-Based Access Control Software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559" y="2677276"/>
            <a:ext cx="40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“All-in-One” Solution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2627" y="3978323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Global Anti-</a:t>
            </a:r>
            <a:r>
              <a:rPr lang="en-US" sz="1800" dirty="0" err="1" smtClean="0">
                <a:solidFill>
                  <a:schemeClr val="bg1"/>
                </a:solidFill>
              </a:rPr>
              <a:t>Passback</a:t>
            </a:r>
            <a:r>
              <a:rPr lang="en-US" sz="1800" dirty="0" smtClean="0">
                <a:solidFill>
                  <a:schemeClr val="bg1"/>
                </a:solidFill>
              </a:rPr>
              <a:t> and Linkage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627" y="4825099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Neat and Tidy, Simple &amp; User-Friendly UI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0798" y="1996853"/>
            <a:ext cx="408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Data Auto-Backup Function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5" name="直线连接符 2"/>
          <p:cNvCxnSpPr/>
          <p:nvPr/>
        </p:nvCxnSpPr>
        <p:spPr>
          <a:xfrm rot="5400000">
            <a:off x="4216588" y="3877255"/>
            <a:ext cx="4057038" cy="1588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8583" y="2643393"/>
            <a:ext cx="34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Support 3</a:t>
            </a:r>
            <a:r>
              <a:rPr lang="en-US" sz="1800" baseline="30000" dirty="0" smtClean="0">
                <a:solidFill>
                  <a:schemeClr val="bg1"/>
                </a:solidFill>
              </a:rPr>
              <a:t>rd</a:t>
            </a:r>
            <a:r>
              <a:rPr lang="en-US" sz="1800" dirty="0" smtClean="0">
                <a:solidFill>
                  <a:schemeClr val="bg1"/>
                </a:solidFill>
              </a:rPr>
              <a:t> Party Device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583" y="3367223"/>
            <a:ext cx="4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Attendance Calculation and Reports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8583" y="4796502"/>
            <a:ext cx="421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E-mail Notifications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2627" y="3367223"/>
            <a:ext cx="45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Many Doors Management Capacity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256" y="4074225"/>
            <a:ext cx="4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Huge Data Processing Capability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875215" y="567816"/>
            <a:ext cx="241444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Features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866764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Specifications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7"/>
          <p:cNvGraphicFramePr>
            <a:graphicFrameLocks noGrp="1"/>
          </p:cNvGraphicFramePr>
          <p:nvPr/>
        </p:nvGraphicFramePr>
        <p:xfrm>
          <a:off x="779752" y="1522328"/>
          <a:ext cx="10685416" cy="5030562"/>
        </p:xfrm>
        <a:graphic>
          <a:graphicData uri="http://schemas.openxmlformats.org/drawingml/2006/table">
            <a:tbl>
              <a:tblPr/>
              <a:tblGrid>
                <a:gridCol w="2438765"/>
                <a:gridCol w="8246651"/>
              </a:tblGrid>
              <a:tr h="59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Arial Unicode MS" pitchFamily="34" charset="-128"/>
                        </a:rPr>
                        <a:t>Item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itchFamily="34" charset="-128"/>
                          <a:cs typeface="Arial Unicode MS" pitchFamily="34" charset="-128"/>
                          <a:sym typeface="Arial Unicode MS" pitchFamily="34" charset="-128"/>
                        </a:rPr>
                        <a:t>Description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 Unicode MS" pitchFamily="34" charset="-128"/>
                        <a:cs typeface="Arial Unicode MS" pitchFamily="34" charset="-128"/>
                        <a:sym typeface="Arial Unicode MS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143"/>
                    </a:solidFill>
                  </a:tcPr>
                </a:tc>
              </a:tr>
              <a:tr h="28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System Architecture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Server/Browser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8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Database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PostgreSQL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Supported Operating Systems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Windows 7/Windows 8/Windows 8.1/Windows Server 2008(32/64).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Recommended Browser Version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IE 11+/Firefox 27+/Chrome 33+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3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oftware Capacity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Allows management of data for 30,000 people.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Up to 50 pull devices or 500 Push devices in Single Server 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cs typeface="Calibri" pitchFamily="34" charset="0"/>
                        <a:sym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UP to 2000 push devices in Multi-Server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Function Modules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personnel,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Access, Elevator, Visitor, Video Linkage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Personnel Management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Disable person; Valid time; Delay passage; Duress fingerprint, Export/import; Batch issue card; Reports and so on.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Access Control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Time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period; Holiday; Access levels; First-person normally open; Multi-person group; Zone define; Reader define; Who is inside; Global Anti-passback; Global linkage; Real-time monitoring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Elevator Control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Time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period; Holiday; Elevator levels; Real-time monitoring; Linkage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Visitor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Reservation; Visitor levels; Person Self-login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Video Linkage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Calibri" pitchFamily="34" charset="0"/>
                          <a:sym typeface="Calibri" pitchFamily="34" charset="0"/>
                        </a:rPr>
                        <a:t>Support Video Devices: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ZKTeco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brand;HIKvision:IPC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/DVR/NVR DS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sym typeface="宋体" pitchFamily="2" charset="-122"/>
                        </a:rPr>
                        <a:t>series.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54991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Web-Based Platform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30"/>
          <p:cNvSpPr>
            <a:spLocks noChangeArrowheads="1"/>
          </p:cNvSpPr>
          <p:nvPr/>
        </p:nvSpPr>
        <p:spPr bwMode="auto">
          <a:xfrm>
            <a:off x="7644493" y="1973081"/>
            <a:ext cx="202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rPr>
              <a:t>Multi-Application</a:t>
            </a:r>
            <a:endParaRPr lang="zh-CN" altLang="en-US" sz="2000" b="1" dirty="0">
              <a:solidFill>
                <a:schemeClr val="bg1"/>
              </a:solidFill>
              <a:latin typeface="Segoe UI Light" pitchFamily="34" charset="0"/>
              <a:ea typeface="Adobe 黑体 Std R" pitchFamily="2" charset="-122"/>
              <a:sym typeface="Segoe UI Light" pitchFamily="34" charset="0"/>
            </a:endParaRPr>
          </a:p>
        </p:txBody>
      </p:sp>
      <p:sp>
        <p:nvSpPr>
          <p:cNvPr id="7" name="TextBox 31"/>
          <p:cNvSpPr>
            <a:spLocks noChangeArrowheads="1"/>
          </p:cNvSpPr>
          <p:nvPr/>
        </p:nvSpPr>
        <p:spPr bwMode="auto">
          <a:xfrm>
            <a:off x="2880950" y="2012270"/>
            <a:ext cx="162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rPr>
              <a:t>One platform</a:t>
            </a:r>
            <a:endParaRPr lang="zh-CN" altLang="en-US" sz="2000" b="1" dirty="0">
              <a:solidFill>
                <a:schemeClr val="bg1"/>
              </a:solidFill>
              <a:latin typeface="Segoe UI Light" pitchFamily="34" charset="0"/>
              <a:ea typeface="Adobe 黑体 Std R" pitchFamily="2" charset="-122"/>
              <a:sym typeface="Segoe UI Light" pitchFamily="34" charset="0"/>
            </a:endParaRPr>
          </a:p>
        </p:txBody>
      </p:sp>
      <p:grpSp>
        <p:nvGrpSpPr>
          <p:cNvPr id="8" name="组合 79"/>
          <p:cNvGrpSpPr>
            <a:grpSpLocks/>
          </p:cNvGrpSpPr>
          <p:nvPr/>
        </p:nvGrpSpPr>
        <p:grpSpPr bwMode="auto">
          <a:xfrm>
            <a:off x="1254035" y="2756263"/>
            <a:ext cx="4575946" cy="3074353"/>
            <a:chOff x="0" y="0"/>
            <a:chExt cx="3778100" cy="2490831"/>
          </a:xfrm>
        </p:grpSpPr>
        <p:sp>
          <p:nvSpPr>
            <p:cNvPr id="9" name="圆柱形 3"/>
            <p:cNvSpPr>
              <a:spLocks noChangeArrowheads="1"/>
            </p:cNvSpPr>
            <p:nvPr/>
          </p:nvSpPr>
          <p:spPr bwMode="auto">
            <a:xfrm>
              <a:off x="2206466" y="1044945"/>
              <a:ext cx="1563520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rPr>
                <a:t>system management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0" name="圆柱形 4"/>
            <p:cNvSpPr>
              <a:spLocks noChangeArrowheads="1"/>
            </p:cNvSpPr>
            <p:nvPr/>
          </p:nvSpPr>
          <p:spPr bwMode="auto">
            <a:xfrm>
              <a:off x="1" y="502629"/>
              <a:ext cx="1714512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Common Platform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1" name="圆柱形 5"/>
            <p:cNvSpPr>
              <a:spLocks noChangeArrowheads="1"/>
            </p:cNvSpPr>
            <p:nvPr/>
          </p:nvSpPr>
          <p:spPr bwMode="auto">
            <a:xfrm>
              <a:off x="2206466" y="0"/>
              <a:ext cx="1571634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Device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2" name="圆柱形 6"/>
            <p:cNvSpPr>
              <a:spLocks noChangeArrowheads="1"/>
            </p:cNvSpPr>
            <p:nvPr/>
          </p:nvSpPr>
          <p:spPr bwMode="auto">
            <a:xfrm>
              <a:off x="2206466" y="502629"/>
              <a:ext cx="1563520" cy="360000"/>
            </a:xfrm>
            <a:prstGeom prst="can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Personnel, Card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13" name="立方体 17"/>
            <p:cNvSpPr>
              <a:spLocks noChangeArrowheads="1"/>
            </p:cNvSpPr>
            <p:nvPr/>
          </p:nvSpPr>
          <p:spPr bwMode="auto">
            <a:xfrm>
              <a:off x="142878" y="1776451"/>
              <a:ext cx="3635222" cy="714380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rgbClr val="7AC143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Docking with the third-party system:</a:t>
              </a:r>
              <a:endParaRPr lang="en-US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OA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、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CRM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、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cs typeface="Segoe UI" pitchFamily="34" charset="0"/>
                  <a:sym typeface="Segoe UI Light" pitchFamily="34" charset="0"/>
                </a:rPr>
                <a:t>ERP…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cxnSp>
          <p:nvCxnSpPr>
            <p:cNvPr id="14" name="肘形连接符 24"/>
            <p:cNvCxnSpPr>
              <a:cxnSpLocks noChangeShapeType="1"/>
              <a:stCxn id="10" idx="2"/>
              <a:endCxn id="13" idx="2"/>
            </p:cNvCxnSpPr>
            <p:nvPr/>
          </p:nvCxnSpPr>
          <p:spPr bwMode="auto">
            <a:xfrm rot="10800000" flipH="1" flipV="1">
              <a:off x="0" y="682629"/>
              <a:ext cx="142877" cy="1540310"/>
            </a:xfrm>
            <a:prstGeom prst="bentConnector3">
              <a:avLst>
                <a:gd name="adj1" fmla="val -159995"/>
              </a:avLst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5" name="直接箭头连接符 25"/>
            <p:cNvCxnSpPr>
              <a:cxnSpLocks noChangeShapeType="1"/>
              <a:stCxn id="10" idx="4"/>
              <a:endCxn id="11" idx="2"/>
            </p:cNvCxnSpPr>
            <p:nvPr/>
          </p:nvCxnSpPr>
          <p:spPr bwMode="auto">
            <a:xfrm flipV="1">
              <a:off x="1714513" y="180000"/>
              <a:ext cx="491953" cy="502629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6" name="直接箭头连接符 26"/>
            <p:cNvCxnSpPr>
              <a:cxnSpLocks noChangeShapeType="1"/>
              <a:stCxn id="10" idx="4"/>
              <a:endCxn id="12" idx="2"/>
            </p:cNvCxnSpPr>
            <p:nvPr/>
          </p:nvCxnSpPr>
          <p:spPr bwMode="auto">
            <a:xfrm>
              <a:off x="1714513" y="682629"/>
              <a:ext cx="491953" cy="1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17" name="直接箭头连接符 27"/>
            <p:cNvCxnSpPr>
              <a:cxnSpLocks noChangeShapeType="1"/>
              <a:stCxn id="10" idx="4"/>
              <a:endCxn id="9" idx="2"/>
            </p:cNvCxnSpPr>
            <p:nvPr/>
          </p:nvCxnSpPr>
          <p:spPr bwMode="auto">
            <a:xfrm>
              <a:off x="1714513" y="682629"/>
              <a:ext cx="491953" cy="542316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</p:grpSp>
      <p:grpSp>
        <p:nvGrpSpPr>
          <p:cNvPr id="18" name="组合 100"/>
          <p:cNvGrpSpPr>
            <a:grpSpLocks/>
          </p:cNvGrpSpPr>
          <p:nvPr/>
        </p:nvGrpSpPr>
        <p:grpSpPr bwMode="auto">
          <a:xfrm>
            <a:off x="6461487" y="2442754"/>
            <a:ext cx="4824821" cy="3716792"/>
            <a:chOff x="0" y="0"/>
            <a:chExt cx="3422065" cy="2657962"/>
          </a:xfrm>
        </p:grpSpPr>
        <p:sp>
          <p:nvSpPr>
            <p:cNvPr id="20" name="立方体 7"/>
            <p:cNvSpPr>
              <a:spLocks noChangeArrowheads="1"/>
            </p:cNvSpPr>
            <p:nvPr/>
          </p:nvSpPr>
          <p:spPr bwMode="auto">
            <a:xfrm>
              <a:off x="1094834" y="12385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Access control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1" name="立方体 8"/>
            <p:cNvSpPr>
              <a:spLocks noChangeArrowheads="1"/>
            </p:cNvSpPr>
            <p:nvPr/>
          </p:nvSpPr>
          <p:spPr bwMode="auto">
            <a:xfrm>
              <a:off x="1094834" y="83823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Visitor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2" name="立方体 9"/>
            <p:cNvSpPr>
              <a:spLocks noChangeArrowheads="1"/>
            </p:cNvSpPr>
            <p:nvPr/>
          </p:nvSpPr>
          <p:spPr bwMode="auto">
            <a:xfrm>
              <a:off x="1093486" y="1195420"/>
              <a:ext cx="1307824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Video linkage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5" name="立方体 10"/>
            <p:cNvSpPr>
              <a:spLocks noChangeArrowheads="1"/>
            </p:cNvSpPr>
            <p:nvPr/>
          </p:nvSpPr>
          <p:spPr bwMode="auto">
            <a:xfrm>
              <a:off x="1094834" y="481040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7AC143">
                <a:alpha val="79999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Elevator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6" name="立方体 11"/>
            <p:cNvSpPr>
              <a:spLocks noChangeArrowheads="1"/>
            </p:cNvSpPr>
            <p:nvPr/>
          </p:nvSpPr>
          <p:spPr bwMode="auto">
            <a:xfrm>
              <a:off x="1105130" y="1872040"/>
              <a:ext cx="1296180" cy="285752"/>
            </a:xfrm>
            <a:prstGeom prst="cube">
              <a:avLst>
                <a:gd name="adj" fmla="val 25000"/>
              </a:avLst>
            </a:prstGeom>
            <a:solidFill>
              <a:srgbClr val="D8D8D8">
                <a:alpha val="37999"/>
              </a:srgbClr>
            </a:solidFill>
            <a:ln w="9525" cap="flat" cmpd="sng">
              <a:solidFill>
                <a:srgbClr val="474B4F"/>
              </a:solidFill>
              <a:prstDash val="sysDash"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ONVIF</a:t>
              </a:r>
              <a:endParaRPr lang="zh-CN" altLang="en-US" sz="1200" dirty="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7" name="立方体 12"/>
            <p:cNvSpPr>
              <a:spLocks noChangeArrowheads="1"/>
            </p:cNvSpPr>
            <p:nvPr/>
          </p:nvSpPr>
          <p:spPr bwMode="auto">
            <a:xfrm>
              <a:off x="1094834" y="2230861"/>
              <a:ext cx="1306476" cy="285752"/>
            </a:xfrm>
            <a:prstGeom prst="cube">
              <a:avLst>
                <a:gd name="adj" fmla="val 25000"/>
              </a:avLst>
            </a:prstGeom>
            <a:solidFill>
              <a:srgbClr val="BFBFBF">
                <a:alpha val="37999"/>
              </a:srgbClr>
            </a:solidFill>
            <a:ln w="9525" cap="flat" cmpd="sng">
              <a:solidFill>
                <a:srgbClr val="474B4F"/>
              </a:solidFill>
              <a:prstDash val="sysDash"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T&amp;A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sp>
          <p:nvSpPr>
            <p:cNvPr id="28" name="直接连接符 15"/>
            <p:cNvSpPr>
              <a:spLocks noChangeShapeType="1"/>
            </p:cNvSpPr>
            <p:nvPr/>
          </p:nvSpPr>
          <p:spPr bwMode="auto">
            <a:xfrm>
              <a:off x="144016" y="0"/>
              <a:ext cx="1" cy="2657962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流程图: 联系 16"/>
            <p:cNvSpPr>
              <a:spLocks noChangeArrowheads="1"/>
            </p:cNvSpPr>
            <p:nvPr/>
          </p:nvSpPr>
          <p:spPr bwMode="auto">
            <a:xfrm>
              <a:off x="0" y="1170380"/>
              <a:ext cx="285752" cy="357190"/>
            </a:xfrm>
            <a:prstGeom prst="flowChartConnector">
              <a:avLst/>
            </a:prstGeom>
            <a:solidFill>
              <a:srgbClr val="7AC143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rPr>
                <a:t>+</a:t>
              </a:r>
              <a:endParaRPr lang="zh-CN" altLang="en-US" sz="1200">
                <a:solidFill>
                  <a:srgbClr val="FFFFFF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cxnSp>
          <p:nvCxnSpPr>
            <p:cNvPr id="30" name="直接箭头连接符 18"/>
            <p:cNvCxnSpPr>
              <a:cxnSpLocks noChangeShapeType="1"/>
              <a:stCxn id="29" idx="6"/>
              <a:endCxn id="20" idx="2"/>
            </p:cNvCxnSpPr>
            <p:nvPr/>
          </p:nvCxnSpPr>
          <p:spPr bwMode="auto">
            <a:xfrm flipV="1">
              <a:off x="285752" y="302445"/>
              <a:ext cx="809082" cy="104653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1" name="直接箭头连接符 19"/>
            <p:cNvCxnSpPr>
              <a:cxnSpLocks noChangeShapeType="1"/>
              <a:stCxn id="29" idx="6"/>
              <a:endCxn id="25" idx="2"/>
            </p:cNvCxnSpPr>
            <p:nvPr/>
          </p:nvCxnSpPr>
          <p:spPr bwMode="auto">
            <a:xfrm flipV="1">
              <a:off x="285752" y="659635"/>
              <a:ext cx="809082" cy="68934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2" name="直接箭头连接符 20"/>
            <p:cNvCxnSpPr>
              <a:cxnSpLocks noChangeShapeType="1"/>
              <a:stCxn id="29" idx="6"/>
              <a:endCxn id="21" idx="2"/>
            </p:cNvCxnSpPr>
            <p:nvPr/>
          </p:nvCxnSpPr>
          <p:spPr bwMode="auto">
            <a:xfrm flipV="1">
              <a:off x="285752" y="1016825"/>
              <a:ext cx="809082" cy="33215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3" name="直接箭头连接符 21"/>
            <p:cNvCxnSpPr>
              <a:cxnSpLocks noChangeShapeType="1"/>
              <a:stCxn id="29" idx="6"/>
              <a:endCxn id="22" idx="2"/>
            </p:cNvCxnSpPr>
            <p:nvPr/>
          </p:nvCxnSpPr>
          <p:spPr bwMode="auto">
            <a:xfrm>
              <a:off x="285752" y="1348975"/>
              <a:ext cx="807734" cy="2504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4" name="直接箭头连接符 22"/>
            <p:cNvCxnSpPr>
              <a:cxnSpLocks noChangeShapeType="1"/>
              <a:stCxn id="29" idx="6"/>
              <a:endCxn id="26" idx="2"/>
            </p:cNvCxnSpPr>
            <p:nvPr/>
          </p:nvCxnSpPr>
          <p:spPr bwMode="auto">
            <a:xfrm>
              <a:off x="285752" y="1348975"/>
              <a:ext cx="819378" cy="701660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cxnSp>
          <p:nvCxnSpPr>
            <p:cNvPr id="35" name="直接箭头连接符 23"/>
            <p:cNvCxnSpPr>
              <a:cxnSpLocks noChangeShapeType="1"/>
              <a:stCxn id="29" idx="6"/>
              <a:endCxn id="27" idx="2"/>
            </p:cNvCxnSpPr>
            <p:nvPr/>
          </p:nvCxnSpPr>
          <p:spPr bwMode="auto">
            <a:xfrm>
              <a:off x="285752" y="1348975"/>
              <a:ext cx="809082" cy="1060481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bevel/>
              <a:headEnd/>
              <a:tailEnd type="arrow" w="med" len="med"/>
            </a:ln>
          </p:spPr>
        </p:cxnSp>
        <p:sp>
          <p:nvSpPr>
            <p:cNvPr id="36" name="文本框 42"/>
            <p:cNvSpPr>
              <a:spLocks noChangeArrowheads="1"/>
            </p:cNvSpPr>
            <p:nvPr/>
          </p:nvSpPr>
          <p:spPr bwMode="auto">
            <a:xfrm>
              <a:off x="2380718" y="659635"/>
              <a:ext cx="844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first  stage</a:t>
              </a:r>
              <a:endParaRPr lang="en-US" altLang="en-US" sz="120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endParaRPr>
            </a:p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(available)</a:t>
              </a:r>
              <a:endParaRPr lang="en-US" altLang="en-US"/>
            </a:p>
          </p:txBody>
        </p:sp>
        <p:sp>
          <p:nvSpPr>
            <p:cNvPr id="37" name="文本框 43"/>
            <p:cNvSpPr>
              <a:spLocks noChangeArrowheads="1"/>
            </p:cNvSpPr>
            <p:nvPr/>
          </p:nvSpPr>
          <p:spPr bwMode="auto">
            <a:xfrm>
              <a:off x="2391014" y="2080250"/>
              <a:ext cx="10310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Segoe UI Light" pitchFamily="34" charset="0"/>
                  <a:sym typeface="Segoe UI Light" pitchFamily="34" charset="0"/>
                </a:rPr>
                <a:t>second stage</a:t>
              </a:r>
            </a:p>
          </p:txBody>
        </p:sp>
      </p:grpSp>
      <p:sp>
        <p:nvSpPr>
          <p:cNvPr id="38" name="TextBox 37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921117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 Architecture Design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85092" y="1467054"/>
            <a:ext cx="10781710" cy="5242904"/>
            <a:chOff x="1333500" y="1907178"/>
            <a:chExt cx="9554256" cy="4646021"/>
          </a:xfrm>
        </p:grpSpPr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1371600" y="2715940"/>
              <a:ext cx="9505950" cy="3837259"/>
            </a:xfrm>
            <a:prstGeom prst="rect">
              <a:avLst/>
            </a:prstGeom>
            <a:solidFill>
              <a:srgbClr val="F2F2F2">
                <a:alpha val="25000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Segoe UI Light" pitchFamily="34" charset="0"/>
                <a:sym typeface="Segoe UI Light" pitchFamily="34" charset="0"/>
              </a:endParaRPr>
            </a:p>
          </p:txBody>
        </p:sp>
        <p:sp>
          <p:nvSpPr>
            <p:cNvPr id="40" name="TextBox 111"/>
            <p:cNvSpPr>
              <a:spLocks noChangeArrowheads="1"/>
            </p:cNvSpPr>
            <p:nvPr/>
          </p:nvSpPr>
          <p:spPr bwMode="auto">
            <a:xfrm>
              <a:off x="2376964" y="2715941"/>
              <a:ext cx="7512050" cy="245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BioSecurity</a:t>
              </a:r>
              <a:r>
                <a:rPr lang="en-US" sz="1200" dirty="0" smtClean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Application &amp; Service 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integrative platform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grpSp>
          <p:nvGrpSpPr>
            <p:cNvPr id="41" name="组合 40"/>
            <p:cNvGrpSpPr>
              <a:grpSpLocks/>
            </p:cNvGrpSpPr>
            <p:nvPr/>
          </p:nvGrpSpPr>
          <p:grpSpPr bwMode="auto">
            <a:xfrm>
              <a:off x="1333500" y="2930252"/>
              <a:ext cx="9534525" cy="574947"/>
              <a:chOff x="0" y="0"/>
              <a:chExt cx="5880524" cy="441529"/>
            </a:xfrm>
          </p:grpSpPr>
          <p:sp>
            <p:nvSpPr>
              <p:cNvPr id="91" name="矩形 41"/>
              <p:cNvSpPr>
                <a:spLocks noChangeArrowheads="1"/>
              </p:cNvSpPr>
              <p:nvPr/>
            </p:nvSpPr>
            <p:spPr bwMode="auto">
              <a:xfrm>
                <a:off x="22608" y="9529"/>
                <a:ext cx="5857916" cy="432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2" name="圆角矩形 42"/>
              <p:cNvSpPr>
                <a:spLocks noChangeArrowheads="1"/>
              </p:cNvSpPr>
              <p:nvPr/>
            </p:nvSpPr>
            <p:spPr bwMode="auto">
              <a:xfrm>
                <a:off x="28575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Personnel</a:t>
                </a:r>
                <a:endParaRPr lang="zh-CN" altLang="en-US" sz="10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3" name="圆角矩形 43"/>
              <p:cNvSpPr>
                <a:spLocks noChangeArrowheads="1"/>
              </p:cNvSpPr>
              <p:nvPr/>
            </p:nvSpPr>
            <p:spPr bwMode="auto">
              <a:xfrm>
                <a:off x="135732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Access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4" name="圆角矩形 44"/>
              <p:cNvSpPr>
                <a:spLocks noChangeArrowheads="1"/>
              </p:cNvSpPr>
              <p:nvPr/>
            </p:nvSpPr>
            <p:spPr bwMode="auto">
              <a:xfrm>
                <a:off x="242889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Elevator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5" name="圆角矩形 45"/>
              <p:cNvSpPr>
                <a:spLocks noChangeArrowheads="1"/>
              </p:cNvSpPr>
              <p:nvPr/>
            </p:nvSpPr>
            <p:spPr bwMode="auto">
              <a:xfrm>
                <a:off x="3500462" y="214314"/>
                <a:ext cx="78581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Visitor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6" name="圆角矩形 46"/>
              <p:cNvSpPr>
                <a:spLocks noChangeArrowheads="1"/>
              </p:cNvSpPr>
              <p:nvPr/>
            </p:nvSpPr>
            <p:spPr bwMode="auto">
              <a:xfrm>
                <a:off x="4572032" y="214314"/>
                <a:ext cx="92869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Video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7" name="圆角矩形 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4446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2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Business Logic Module</a:t>
                </a:r>
                <a:endParaRPr lang="zh-CN" altLang="en-US" sz="12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2" name="组合 48"/>
            <p:cNvGrpSpPr>
              <a:grpSpLocks/>
            </p:cNvGrpSpPr>
            <p:nvPr/>
          </p:nvGrpSpPr>
          <p:grpSpPr bwMode="auto">
            <a:xfrm>
              <a:off x="1362075" y="5010150"/>
              <a:ext cx="9515475" cy="1119493"/>
              <a:chOff x="0" y="0"/>
              <a:chExt cx="5857916" cy="567062"/>
            </a:xfrm>
          </p:grpSpPr>
          <p:sp>
            <p:nvSpPr>
              <p:cNvPr id="86" name="矩形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57916" cy="567062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2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2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7" name="圆角矩形 50"/>
              <p:cNvSpPr>
                <a:spLocks noChangeArrowheads="1"/>
              </p:cNvSpPr>
              <p:nvPr/>
            </p:nvSpPr>
            <p:spPr bwMode="auto">
              <a:xfrm>
                <a:off x="285752" y="214314"/>
                <a:ext cx="1857388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publish/subscribe</a:t>
                </a:r>
                <a:endParaRPr lang="zh-CN" altLang="en-US" sz="1000" dirty="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8" name="圆角矩形 51"/>
              <p:cNvSpPr>
                <a:spLocks noChangeArrowheads="1"/>
              </p:cNvSpPr>
              <p:nvPr/>
            </p:nvSpPr>
            <p:spPr bwMode="auto">
              <a:xfrm>
                <a:off x="2357454" y="216000"/>
                <a:ext cx="1928826" cy="178314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</a:t>
                </a:r>
                <a:r>
                  <a:rPr lang="en-US" sz="1000">
                    <a:latin typeface="Segoe UI Light" pitchFamily="34" charset="0"/>
                    <a:sym typeface="Segoe UI Light" pitchFamily="34" charset="0"/>
                  </a:rPr>
                  <a:t>validation verification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9" name="圆角矩形 52"/>
              <p:cNvSpPr>
                <a:spLocks noChangeArrowheads="1"/>
              </p:cNvSpPr>
              <p:nvPr/>
            </p:nvSpPr>
            <p:spPr bwMode="auto">
              <a:xfrm>
                <a:off x="4572032" y="214314"/>
                <a:ext cx="1071570" cy="181686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route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90" name="圆角矩形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32818" cy="18000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Message adapter in the middle</a:t>
                </a:r>
                <a:endParaRPr lang="en-US" altLang="en-US"/>
              </a:p>
            </p:txBody>
          </p:sp>
        </p:grpSp>
        <p:sp>
          <p:nvSpPr>
            <p:cNvPr id="43" name="矩形 54"/>
            <p:cNvSpPr>
              <a:spLocks noChangeArrowheads="1"/>
            </p:cNvSpPr>
            <p:nvPr/>
          </p:nvSpPr>
          <p:spPr bwMode="auto">
            <a:xfrm>
              <a:off x="1362076" y="6129643"/>
              <a:ext cx="9505950" cy="414030"/>
            </a:xfrm>
            <a:prstGeom prst="rect">
              <a:avLst/>
            </a:prstGeom>
            <a:solidFill>
              <a:srgbClr val="F2F2F2">
                <a:alpha val="25000"/>
              </a:srgbClr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ADMS</a:t>
              </a:r>
              <a:r>
                <a:rPr lang="zh-CN" alt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rPr>
                <a:t>Message Middleware </a:t>
              </a:r>
              <a:endParaRPr lang="zh-CN" altLang="en-US" sz="1200" dirty="0">
                <a:solidFill>
                  <a:schemeClr val="bg1"/>
                </a:solidFill>
                <a:latin typeface="Segoe UI Light" pitchFamily="34" charset="0"/>
                <a:ea typeface="Adobe 黑体 Std R" pitchFamily="2" charset="-122"/>
                <a:sym typeface="Segoe UI Light" pitchFamily="34" charset="0"/>
              </a:endParaRPr>
            </a:p>
          </p:txBody>
        </p:sp>
        <p:grpSp>
          <p:nvGrpSpPr>
            <p:cNvPr id="44" name="组合 55"/>
            <p:cNvGrpSpPr>
              <a:grpSpLocks/>
            </p:cNvGrpSpPr>
            <p:nvPr/>
          </p:nvGrpSpPr>
          <p:grpSpPr bwMode="auto">
            <a:xfrm>
              <a:off x="7648575" y="3787503"/>
              <a:ext cx="3219450" cy="746397"/>
              <a:chOff x="0" y="0"/>
              <a:chExt cx="1857388" cy="684000"/>
            </a:xfrm>
          </p:grpSpPr>
          <p:sp>
            <p:nvSpPr>
              <p:cNvPr id="82" name="矩形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684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83" name="圆角矩形 57"/>
              <p:cNvSpPr>
                <a:spLocks noChangeArrowheads="1"/>
              </p:cNvSpPr>
              <p:nvPr/>
            </p:nvSpPr>
            <p:spPr bwMode="auto">
              <a:xfrm>
                <a:off x="32490" y="0"/>
                <a:ext cx="1643074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Smart Web</a:t>
                </a:r>
                <a:r>
                  <a: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</a:t>
                </a:r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server develop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4" name="圆角矩形 58"/>
              <p:cNvSpPr>
                <a:spLocks noChangeArrowheads="1"/>
              </p:cNvSpPr>
              <p:nvPr/>
            </p:nvSpPr>
            <p:spPr bwMode="auto">
              <a:xfrm>
                <a:off x="115244" y="214314"/>
                <a:ext cx="164029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Page-Based Configuration 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85" name="圆角矩形 59"/>
              <p:cNvSpPr>
                <a:spLocks noChangeArrowheads="1"/>
              </p:cNvSpPr>
              <p:nvPr/>
            </p:nvSpPr>
            <p:spPr bwMode="auto">
              <a:xfrm>
                <a:off x="115244" y="428628"/>
                <a:ext cx="164029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Modify take effect immediately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5" name="组合 98"/>
            <p:cNvGrpSpPr>
              <a:grpSpLocks/>
            </p:cNvGrpSpPr>
            <p:nvPr/>
          </p:nvGrpSpPr>
          <p:grpSpPr bwMode="auto">
            <a:xfrm>
              <a:off x="1374412" y="3771628"/>
              <a:ext cx="2865438" cy="1206500"/>
              <a:chOff x="0" y="0"/>
              <a:chExt cx="2864930" cy="1207371"/>
            </a:xfrm>
          </p:grpSpPr>
          <p:sp>
            <p:nvSpPr>
              <p:cNvPr id="72" name="矩形 61"/>
              <p:cNvSpPr>
                <a:spLocks noChangeArrowheads="1"/>
              </p:cNvSpPr>
              <p:nvPr/>
            </p:nvSpPr>
            <p:spPr bwMode="auto">
              <a:xfrm>
                <a:off x="0" y="18699"/>
                <a:ext cx="2864930" cy="1188672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73" name="圆角矩形 62"/>
              <p:cNvSpPr>
                <a:spLocks noChangeArrowheads="1"/>
              </p:cNvSpPr>
              <p:nvPr/>
            </p:nvSpPr>
            <p:spPr bwMode="auto">
              <a:xfrm>
                <a:off x="56759" y="0"/>
                <a:ext cx="1357322" cy="208011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Login control center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grpSp>
            <p:nvGrpSpPr>
              <p:cNvPr id="74" name="组合 96"/>
              <p:cNvGrpSpPr>
                <a:grpSpLocks/>
              </p:cNvGrpSpPr>
              <p:nvPr/>
            </p:nvGrpSpPr>
            <p:grpSpPr bwMode="auto">
              <a:xfrm>
                <a:off x="144666" y="218664"/>
                <a:ext cx="1214446" cy="729401"/>
                <a:chOff x="0" y="0"/>
                <a:chExt cx="1214446" cy="729401"/>
              </a:xfrm>
            </p:grpSpPr>
            <p:sp>
              <p:nvSpPr>
                <p:cNvPr id="79" name="圆角矩形 6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Registry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80" name="圆角矩形 65"/>
                <p:cNvSpPr>
                  <a:spLocks noChangeArrowheads="1"/>
                </p:cNvSpPr>
                <p:nvPr/>
              </p:nvSpPr>
              <p:spPr bwMode="auto">
                <a:xfrm>
                  <a:off x="0" y="277347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monitoring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81" name="圆角矩形 67"/>
                <p:cNvSpPr>
                  <a:spLocks noChangeArrowheads="1"/>
                </p:cNvSpPr>
                <p:nvPr/>
              </p:nvSpPr>
              <p:spPr bwMode="auto">
                <a:xfrm>
                  <a:off x="0" y="554695"/>
                  <a:ext cx="1214446" cy="1747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Service Test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</p:grpSp>
          <p:grpSp>
            <p:nvGrpSpPr>
              <p:cNvPr id="75" name="组合 97"/>
              <p:cNvGrpSpPr>
                <a:grpSpLocks/>
              </p:cNvGrpSpPr>
              <p:nvPr/>
            </p:nvGrpSpPr>
            <p:grpSpPr bwMode="auto">
              <a:xfrm>
                <a:off x="1496368" y="232424"/>
                <a:ext cx="1225686" cy="724358"/>
                <a:chOff x="0" y="0"/>
                <a:chExt cx="1225686" cy="724358"/>
              </a:xfrm>
            </p:grpSpPr>
            <p:sp>
              <p:nvSpPr>
                <p:cNvPr id="76" name="圆角矩形 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Information mining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77" name="圆角矩形 66"/>
                <p:cNvSpPr>
                  <a:spLocks noChangeArrowheads="1"/>
                </p:cNvSpPr>
                <p:nvPr/>
              </p:nvSpPr>
              <p:spPr bwMode="auto">
                <a:xfrm>
                  <a:off x="0" y="277347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system parameter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  <p:sp>
              <p:nvSpPr>
                <p:cNvPr id="78" name="圆角矩形 68"/>
                <p:cNvSpPr>
                  <a:spLocks noChangeArrowheads="1"/>
                </p:cNvSpPr>
                <p:nvPr/>
              </p:nvSpPr>
              <p:spPr bwMode="auto">
                <a:xfrm>
                  <a:off x="0" y="554695"/>
                  <a:ext cx="1225686" cy="1696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AC143">
                    <a:alpha val="73999"/>
                  </a:srgbClr>
                </a:solidFill>
                <a:ln w="25400" cap="flat" cmpd="sng">
                  <a:noFill/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1000">
                      <a:latin typeface="Segoe UI Light" pitchFamily="34" charset="0"/>
                      <a:ea typeface="Adobe 黑体 Std R" pitchFamily="2" charset="-122"/>
                      <a:sym typeface="Segoe UI Light" pitchFamily="34" charset="0"/>
                    </a:rPr>
                    <a:t>Health monitors</a:t>
                  </a:r>
                  <a:endPara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endParaRPr>
                </a:p>
              </p:txBody>
            </p:sp>
          </p:grpSp>
        </p:grpSp>
        <p:grpSp>
          <p:nvGrpSpPr>
            <p:cNvPr id="46" name="组合 69"/>
            <p:cNvGrpSpPr>
              <a:grpSpLocks/>
            </p:cNvGrpSpPr>
            <p:nvPr/>
          </p:nvGrpSpPr>
          <p:grpSpPr bwMode="auto">
            <a:xfrm>
              <a:off x="4236674" y="3771899"/>
              <a:ext cx="3878625" cy="747441"/>
              <a:chOff x="0" y="0"/>
              <a:chExt cx="1928826" cy="684000"/>
            </a:xfrm>
          </p:grpSpPr>
          <p:sp>
            <p:nvSpPr>
              <p:cNvPr id="67" name="矩形 70"/>
              <p:cNvSpPr>
                <a:spLocks noChangeArrowheads="1"/>
              </p:cNvSpPr>
              <p:nvPr/>
            </p:nvSpPr>
            <p:spPr bwMode="auto">
              <a:xfrm>
                <a:off x="1" y="0"/>
                <a:ext cx="1701628" cy="684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8" name="圆角矩形 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28826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Application authorization center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9" name="圆角矩形 72"/>
              <p:cNvSpPr>
                <a:spLocks noChangeArrowheads="1"/>
              </p:cNvSpPr>
              <p:nvPr/>
            </p:nvSpPr>
            <p:spPr bwMode="auto">
              <a:xfrm>
                <a:off x="52672" y="214314"/>
                <a:ext cx="8045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software licensing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70" name="圆角矩形 73"/>
              <p:cNvSpPr>
                <a:spLocks noChangeArrowheads="1"/>
              </p:cNvSpPr>
              <p:nvPr/>
            </p:nvSpPr>
            <p:spPr bwMode="auto">
              <a:xfrm>
                <a:off x="962092" y="214314"/>
                <a:ext cx="656909" cy="354942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authorization check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71" name="圆角矩形 74"/>
              <p:cNvSpPr>
                <a:spLocks noChangeArrowheads="1"/>
              </p:cNvSpPr>
              <p:nvPr/>
            </p:nvSpPr>
            <p:spPr bwMode="auto">
              <a:xfrm>
                <a:off x="52672" y="428628"/>
                <a:ext cx="8045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APP</a:t>
                </a:r>
                <a:r>
                  <a:rPr lang="zh-CN" alt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</a:t>
                </a:r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licensing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7" name="组合 75"/>
            <p:cNvGrpSpPr>
              <a:grpSpLocks/>
            </p:cNvGrpSpPr>
            <p:nvPr/>
          </p:nvGrpSpPr>
          <p:grpSpPr bwMode="auto">
            <a:xfrm>
              <a:off x="4238625" y="4511403"/>
              <a:ext cx="3429000" cy="468313"/>
              <a:chOff x="0" y="0"/>
              <a:chExt cx="1857388" cy="468000"/>
            </a:xfrm>
          </p:grpSpPr>
          <p:sp>
            <p:nvSpPr>
              <p:cNvPr id="63" name="矩形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468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4" name="圆角矩形 77"/>
              <p:cNvSpPr>
                <a:spLocks noChangeArrowheads="1"/>
              </p:cNvSpPr>
              <p:nvPr/>
            </p:nvSpPr>
            <p:spPr bwMode="auto">
              <a:xfrm>
                <a:off x="63706" y="0"/>
                <a:ext cx="1714512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Device management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5" name="圆角矩形 78"/>
              <p:cNvSpPr>
                <a:spLocks noChangeArrowheads="1"/>
              </p:cNvSpPr>
              <p:nvPr/>
            </p:nvSpPr>
            <p:spPr bwMode="auto">
              <a:xfrm>
                <a:off x="69249" y="214314"/>
                <a:ext cx="720000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Device driver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6" name="圆角矩形 79"/>
              <p:cNvSpPr>
                <a:spLocks noChangeArrowheads="1"/>
              </p:cNvSpPr>
              <p:nvPr/>
            </p:nvSpPr>
            <p:spPr bwMode="auto">
              <a:xfrm>
                <a:off x="1112692" y="214314"/>
                <a:ext cx="654484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P2P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8" name="组合 80"/>
            <p:cNvGrpSpPr>
              <a:grpSpLocks/>
            </p:cNvGrpSpPr>
            <p:nvPr/>
          </p:nvGrpSpPr>
          <p:grpSpPr bwMode="auto">
            <a:xfrm>
              <a:off x="7639050" y="4501878"/>
              <a:ext cx="3228975" cy="468313"/>
              <a:chOff x="0" y="0"/>
              <a:chExt cx="1857388" cy="468000"/>
            </a:xfrm>
          </p:grpSpPr>
          <p:sp>
            <p:nvSpPr>
              <p:cNvPr id="59" name="矩形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57388" cy="46800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60" name="圆角矩形 82"/>
              <p:cNvSpPr>
                <a:spLocks noChangeArrowheads="1"/>
              </p:cNvSpPr>
              <p:nvPr/>
            </p:nvSpPr>
            <p:spPr bwMode="auto">
              <a:xfrm>
                <a:off x="32490" y="0"/>
                <a:ext cx="1544658" cy="214314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0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Data processing engine</a:t>
                </a:r>
                <a:endParaRPr lang="zh-CN" altLang="en-US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1" name="圆角矩形 83"/>
              <p:cNvSpPr>
                <a:spLocks noChangeArrowheads="1"/>
              </p:cNvSpPr>
              <p:nvPr/>
            </p:nvSpPr>
            <p:spPr bwMode="auto">
              <a:xfrm>
                <a:off x="137255" y="214314"/>
                <a:ext cx="809413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 Data Analysis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62" name="圆角矩形 84"/>
              <p:cNvSpPr>
                <a:spLocks noChangeArrowheads="1"/>
              </p:cNvSpPr>
              <p:nvPr/>
            </p:nvSpPr>
            <p:spPr bwMode="auto">
              <a:xfrm>
                <a:off x="994512" y="214314"/>
                <a:ext cx="761022" cy="180000"/>
              </a:xfrm>
              <a:prstGeom prst="roundRect">
                <a:avLst>
                  <a:gd name="adj" fmla="val 16667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r>
                  <a:rPr lang="en-US" sz="80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rules conversing</a:t>
                </a:r>
                <a:endParaRPr lang="zh-CN" altLang="en-US" sz="8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  <p:grpSp>
          <p:nvGrpSpPr>
            <p:cNvPr id="49" name="组合 85"/>
            <p:cNvGrpSpPr>
              <a:grpSpLocks/>
            </p:cNvGrpSpPr>
            <p:nvPr/>
          </p:nvGrpSpPr>
          <p:grpSpPr bwMode="auto">
            <a:xfrm>
              <a:off x="1374411" y="3503341"/>
              <a:ext cx="9493613" cy="288925"/>
              <a:chOff x="0" y="0"/>
              <a:chExt cx="5857916" cy="289124"/>
            </a:xfrm>
          </p:grpSpPr>
          <p:sp>
            <p:nvSpPr>
              <p:cNvPr id="57" name="矩形 8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57916" cy="288450"/>
              </a:xfrm>
              <a:prstGeom prst="rect">
                <a:avLst/>
              </a:prstGeom>
              <a:solidFill>
                <a:schemeClr val="bg1"/>
              </a:solidFill>
              <a:ln w="12700" cap="flat" cmpd="sng">
                <a:solidFill>
                  <a:srgbClr val="474B4F"/>
                </a:solidFill>
                <a:prstDash val="sysDot"/>
                <a:bevel/>
                <a:headEnd/>
                <a:tailEnd/>
              </a:ln>
            </p:spPr>
            <p:txBody>
              <a:bodyPr anchor="ctr"/>
              <a:lstStyle/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  <a:p>
                <a:endParaRPr lang="en-US" altLang="zh-CN" sz="1000"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8" name="圆角矩形 87"/>
              <p:cNvSpPr>
                <a:spLocks noChangeArrowheads="1"/>
              </p:cNvSpPr>
              <p:nvPr/>
            </p:nvSpPr>
            <p:spPr bwMode="auto">
              <a:xfrm>
                <a:off x="2143140" y="2926"/>
                <a:ext cx="1934448" cy="286198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000" dirty="0"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Common business process engine</a:t>
                </a:r>
              </a:p>
            </p:txBody>
          </p:sp>
        </p:grpSp>
        <p:grpSp>
          <p:nvGrpSpPr>
            <p:cNvPr id="50" name="组合 95"/>
            <p:cNvGrpSpPr>
              <a:grpSpLocks/>
            </p:cNvGrpSpPr>
            <p:nvPr/>
          </p:nvGrpSpPr>
          <p:grpSpPr bwMode="auto">
            <a:xfrm>
              <a:off x="1384663" y="1907178"/>
              <a:ext cx="9503093" cy="854892"/>
              <a:chOff x="0" y="0"/>
              <a:chExt cx="6000792" cy="428628"/>
            </a:xfrm>
          </p:grpSpPr>
          <p:sp>
            <p:nvSpPr>
              <p:cNvPr id="51" name="矩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000792" cy="428628"/>
              </a:xfrm>
              <a:prstGeom prst="rect">
                <a:avLst/>
              </a:prstGeom>
              <a:solidFill>
                <a:srgbClr val="F2F2F2">
                  <a:alpha val="25000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Segoe UI Light" pitchFamily="34" charset="0"/>
                  <a:sym typeface="Segoe UI Light" pitchFamily="34" charset="0"/>
                </a:endParaRPr>
              </a:p>
            </p:txBody>
          </p:sp>
          <p:sp>
            <p:nvSpPr>
              <p:cNvPr id="52" name="圆柱形 32"/>
              <p:cNvSpPr>
                <a:spLocks noChangeArrowheads="1"/>
              </p:cNvSpPr>
              <p:nvPr/>
            </p:nvSpPr>
            <p:spPr bwMode="auto">
              <a:xfrm>
                <a:off x="71438" y="71438"/>
                <a:ext cx="1285884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Common business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3" name="圆柱形 33"/>
              <p:cNvSpPr>
                <a:spLocks noChangeArrowheads="1"/>
              </p:cNvSpPr>
              <p:nvPr/>
            </p:nvSpPr>
            <p:spPr bwMode="auto">
              <a:xfrm>
                <a:off x="142876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Access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4" name="圆柱形 34"/>
              <p:cNvSpPr>
                <a:spLocks noChangeArrowheads="1"/>
              </p:cNvSpPr>
              <p:nvPr/>
            </p:nvSpPr>
            <p:spPr bwMode="auto">
              <a:xfrm>
                <a:off x="250033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Elevator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5" name="圆柱形 35"/>
              <p:cNvSpPr>
                <a:spLocks noChangeArrowheads="1"/>
              </p:cNvSpPr>
              <p:nvPr/>
            </p:nvSpPr>
            <p:spPr bwMode="auto">
              <a:xfrm>
                <a:off x="3571900" y="71438"/>
                <a:ext cx="1000132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Visitor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  <p:sp>
            <p:nvSpPr>
              <p:cNvPr id="56" name="圆柱形 36"/>
              <p:cNvSpPr>
                <a:spLocks noChangeArrowheads="1"/>
              </p:cNvSpPr>
              <p:nvPr/>
            </p:nvSpPr>
            <p:spPr bwMode="auto">
              <a:xfrm>
                <a:off x="4643470" y="71438"/>
                <a:ext cx="1285884" cy="288000"/>
              </a:xfrm>
              <a:prstGeom prst="can">
                <a:avLst>
                  <a:gd name="adj" fmla="val 25000"/>
                </a:avLst>
              </a:prstGeom>
              <a:solidFill>
                <a:srgbClr val="7AC143">
                  <a:alpha val="73999"/>
                </a:srgbClr>
              </a:solidFill>
              <a:ln w="254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Segoe UI Light" pitchFamily="34" charset="0"/>
                    <a:ea typeface="Adobe 黑体 Std R" pitchFamily="2" charset="-122"/>
                    <a:sym typeface="Segoe UI Light" pitchFamily="34" charset="0"/>
                  </a:rPr>
                  <a:t>Video Database</a:t>
                </a:r>
                <a:endParaRPr lang="zh-CN" altLang="en-US" sz="1200" dirty="0">
                  <a:solidFill>
                    <a:srgbClr val="FFFFFF"/>
                  </a:solidFill>
                  <a:latin typeface="Segoe UI Light" pitchFamily="34" charset="0"/>
                  <a:ea typeface="Adobe 黑体 Std R" pitchFamily="2" charset="-122"/>
                  <a:sym typeface="Segoe UI Light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7954422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Access Control Management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图片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895" y="1471749"/>
            <a:ext cx="10013177" cy="46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>
            <a:hlinkClick r:id="rId3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3845925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BioSecurity3.0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標題 1"/>
          <p:cNvSpPr txBox="1">
            <a:spLocks noChangeArrowheads="1"/>
          </p:cNvSpPr>
          <p:nvPr/>
        </p:nvSpPr>
        <p:spPr>
          <a:xfrm>
            <a:off x="6800223" y="1809828"/>
            <a:ext cx="4875904" cy="85725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C143"/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  <a:sym typeface="Segoe UI Light" pitchFamily="34" charset="0"/>
              </a:rPr>
              <a:t>Massive Door Capacity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AC143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  <a:sym typeface="Segoe UI Light" pitchFamily="34" charset="0"/>
            </a:endParaRPr>
          </a:p>
        </p:txBody>
      </p:sp>
      <p:grpSp>
        <p:nvGrpSpPr>
          <p:cNvPr id="98" name="组合 3"/>
          <p:cNvGrpSpPr>
            <a:grpSpLocks/>
          </p:cNvGrpSpPr>
          <p:nvPr/>
        </p:nvGrpSpPr>
        <p:grpSpPr bwMode="auto">
          <a:xfrm>
            <a:off x="-288283" y="1800703"/>
            <a:ext cx="7461645" cy="4197176"/>
            <a:chOff x="0" y="0"/>
            <a:chExt cx="10160000" cy="5715000"/>
          </a:xfrm>
        </p:grpSpPr>
        <p:sp>
          <p:nvSpPr>
            <p:cNvPr id="99" name="矩形 4"/>
            <p:cNvSpPr>
              <a:spLocks noChangeArrowheads="1"/>
            </p:cNvSpPr>
            <p:nvPr/>
          </p:nvSpPr>
          <p:spPr bwMode="auto">
            <a:xfrm>
              <a:off x="599502" y="0"/>
              <a:ext cx="9144000" cy="5715000"/>
            </a:xfrm>
            <a:prstGeom prst="rect">
              <a:avLst/>
            </a:prstGeom>
            <a:noFill/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100" name="组合 5"/>
            <p:cNvGrpSpPr>
              <a:grpSpLocks/>
            </p:cNvGrpSpPr>
            <p:nvPr/>
          </p:nvGrpSpPr>
          <p:grpSpPr bwMode="auto">
            <a:xfrm>
              <a:off x="1667140" y="2467358"/>
              <a:ext cx="7042170" cy="1864516"/>
              <a:chOff x="0" y="0"/>
              <a:chExt cx="7096125" cy="2436813"/>
            </a:xfrm>
          </p:grpSpPr>
          <p:sp>
            <p:nvSpPr>
              <p:cNvPr id="198" name="同心圆 103"/>
              <p:cNvSpPr>
                <a:spLocks noChangeArrowheads="1"/>
              </p:cNvSpPr>
              <p:nvPr/>
            </p:nvSpPr>
            <p:spPr bwMode="auto">
              <a:xfrm rot="1800000">
                <a:off x="0" y="0"/>
                <a:ext cx="7096125" cy="24368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75000">
                    <a:srgbClr val="0C0C0C"/>
                  </a:gs>
                  <a:gs pos="100000">
                    <a:srgbClr val="0C0C0C"/>
                  </a:gs>
                </a:gsLst>
                <a:lin ang="0" scaled="1"/>
              </a:gradFill>
              <a:ln w="19050" cap="flat" cmpd="sng">
                <a:solidFill>
                  <a:srgbClr val="7AC143">
                    <a:alpha val="79999"/>
                  </a:srgbClr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99" name="同心圆 104"/>
              <p:cNvSpPr>
                <a:spLocks noChangeArrowheads="1"/>
              </p:cNvSpPr>
              <p:nvPr/>
            </p:nvSpPr>
            <p:spPr bwMode="auto">
              <a:xfrm rot="19800000" flipH="1">
                <a:off x="0" y="0"/>
                <a:ext cx="7096125" cy="24368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75000">
                    <a:srgbClr val="0C0C0C"/>
                  </a:gs>
                  <a:gs pos="100000">
                    <a:srgbClr val="0C0C0C"/>
                  </a:gs>
                </a:gsLst>
                <a:lin ang="0" scaled="1"/>
              </a:gradFill>
              <a:ln w="19050" cap="flat" cmpd="sng">
                <a:solidFill>
                  <a:srgbClr val="7AC143">
                    <a:alpha val="79999"/>
                  </a:srgbClr>
                </a:solidFill>
                <a:prstDash val="dash"/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01" name="椭圆 6"/>
            <p:cNvSpPr>
              <a:spLocks noChangeArrowheads="1"/>
            </p:cNvSpPr>
            <p:nvPr/>
          </p:nvSpPr>
          <p:spPr bwMode="auto">
            <a:xfrm>
              <a:off x="1589715" y="1151783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" name="椭圆 7"/>
            <p:cNvSpPr>
              <a:spLocks noChangeArrowheads="1"/>
            </p:cNvSpPr>
            <p:nvPr/>
          </p:nvSpPr>
          <p:spPr bwMode="auto">
            <a:xfrm>
              <a:off x="1586861" y="4584685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3" name="椭圆 8"/>
            <p:cNvSpPr>
              <a:spLocks noChangeArrowheads="1"/>
            </p:cNvSpPr>
            <p:nvPr/>
          </p:nvSpPr>
          <p:spPr bwMode="auto">
            <a:xfrm>
              <a:off x="2954772" y="2905660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4" name="椭圆 9"/>
            <p:cNvSpPr>
              <a:spLocks noChangeArrowheads="1"/>
            </p:cNvSpPr>
            <p:nvPr/>
          </p:nvSpPr>
          <p:spPr bwMode="auto">
            <a:xfrm>
              <a:off x="4667017" y="3936853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5" name="椭圆 10"/>
            <p:cNvSpPr>
              <a:spLocks noChangeArrowheads="1"/>
            </p:cNvSpPr>
            <p:nvPr/>
          </p:nvSpPr>
          <p:spPr bwMode="auto">
            <a:xfrm>
              <a:off x="7749211" y="4584685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6" name="椭圆 11"/>
            <p:cNvSpPr>
              <a:spLocks noChangeArrowheads="1"/>
            </p:cNvSpPr>
            <p:nvPr/>
          </p:nvSpPr>
          <p:spPr bwMode="auto">
            <a:xfrm>
              <a:off x="6354039" y="2894371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7" name="椭圆 12"/>
            <p:cNvSpPr>
              <a:spLocks noChangeArrowheads="1"/>
            </p:cNvSpPr>
            <p:nvPr/>
          </p:nvSpPr>
          <p:spPr bwMode="auto">
            <a:xfrm>
              <a:off x="7756302" y="1140494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8" name="椭圆 13"/>
            <p:cNvSpPr>
              <a:spLocks noChangeArrowheads="1"/>
            </p:cNvSpPr>
            <p:nvPr/>
          </p:nvSpPr>
          <p:spPr bwMode="auto">
            <a:xfrm>
              <a:off x="4665997" y="1831011"/>
              <a:ext cx="1008000" cy="1008000"/>
            </a:xfrm>
            <a:prstGeom prst="ellipse">
              <a:avLst/>
            </a:prstGeom>
            <a:solidFill>
              <a:srgbClr val="474B4F"/>
            </a:solidFill>
            <a:ln w="254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9" name="矩形 14"/>
            <p:cNvSpPr>
              <a:spLocks noChangeArrowheads="1"/>
            </p:cNvSpPr>
            <p:nvPr/>
          </p:nvSpPr>
          <p:spPr bwMode="auto">
            <a:xfrm>
              <a:off x="0" y="217258"/>
              <a:ext cx="10160000" cy="71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AC143"/>
                  </a:solidFill>
                  <a:latin typeface="Segoe UI Light" pitchFamily="34" charset="0"/>
                  <a:sym typeface="Segoe UI Light" pitchFamily="34" charset="0"/>
                </a:rPr>
                <a:t>Global Anti-Pass back &amp; Linkage </a:t>
              </a:r>
            </a:p>
          </p:txBody>
        </p:sp>
        <p:grpSp>
          <p:nvGrpSpPr>
            <p:cNvPr id="110" name="组合 15"/>
            <p:cNvGrpSpPr>
              <a:grpSpLocks/>
            </p:cNvGrpSpPr>
            <p:nvPr/>
          </p:nvGrpSpPr>
          <p:grpSpPr bwMode="auto">
            <a:xfrm>
              <a:off x="1563645" y="1183521"/>
              <a:ext cx="1052070" cy="934393"/>
              <a:chOff x="-1" y="0"/>
              <a:chExt cx="1052070" cy="934393"/>
            </a:xfrm>
          </p:grpSpPr>
          <p:grpSp>
            <p:nvGrpSpPr>
              <p:cNvPr id="18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9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9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9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9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9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9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89" name="图片 9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1" name="组合 16"/>
            <p:cNvGrpSpPr>
              <a:grpSpLocks/>
            </p:cNvGrpSpPr>
            <p:nvPr/>
          </p:nvGrpSpPr>
          <p:grpSpPr bwMode="auto">
            <a:xfrm>
              <a:off x="4645466" y="1865457"/>
              <a:ext cx="1052070" cy="934393"/>
              <a:chOff x="-1" y="0"/>
              <a:chExt cx="1052070" cy="934393"/>
            </a:xfrm>
          </p:grpSpPr>
          <p:grpSp>
            <p:nvGrpSpPr>
              <p:cNvPr id="17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8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8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8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8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8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8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8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8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79" name="图片 8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" name="组合 17"/>
            <p:cNvGrpSpPr>
              <a:grpSpLocks/>
            </p:cNvGrpSpPr>
            <p:nvPr/>
          </p:nvGrpSpPr>
          <p:grpSpPr bwMode="auto">
            <a:xfrm>
              <a:off x="4645466" y="3973657"/>
              <a:ext cx="1052070" cy="934393"/>
              <a:chOff x="-1" y="0"/>
              <a:chExt cx="1052070" cy="934393"/>
            </a:xfrm>
          </p:grpSpPr>
          <p:grpSp>
            <p:nvGrpSpPr>
              <p:cNvPr id="16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7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7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7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7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7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7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7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7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69" name="图片 7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3" name="组合 18"/>
            <p:cNvGrpSpPr>
              <a:grpSpLocks/>
            </p:cNvGrpSpPr>
            <p:nvPr/>
          </p:nvGrpSpPr>
          <p:grpSpPr bwMode="auto">
            <a:xfrm>
              <a:off x="2930966" y="2932420"/>
              <a:ext cx="1052070" cy="934393"/>
              <a:chOff x="-1" y="0"/>
              <a:chExt cx="1052070" cy="934393"/>
            </a:xfrm>
          </p:grpSpPr>
          <p:grpSp>
            <p:nvGrpSpPr>
              <p:cNvPr id="15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6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6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6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6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6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6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6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6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59" name="图片 6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4" name="组合 19"/>
            <p:cNvGrpSpPr>
              <a:grpSpLocks/>
            </p:cNvGrpSpPr>
            <p:nvPr/>
          </p:nvGrpSpPr>
          <p:grpSpPr bwMode="auto">
            <a:xfrm>
              <a:off x="7728725" y="4614197"/>
              <a:ext cx="1052070" cy="934393"/>
              <a:chOff x="-1" y="0"/>
              <a:chExt cx="1052070" cy="934393"/>
            </a:xfrm>
          </p:grpSpPr>
          <p:grpSp>
            <p:nvGrpSpPr>
              <p:cNvPr id="14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5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5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5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5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5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5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5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5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49" name="图片 5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5" name="组合 20"/>
            <p:cNvGrpSpPr>
              <a:grpSpLocks/>
            </p:cNvGrpSpPr>
            <p:nvPr/>
          </p:nvGrpSpPr>
          <p:grpSpPr bwMode="auto">
            <a:xfrm>
              <a:off x="1563645" y="4614197"/>
              <a:ext cx="1052070" cy="934393"/>
              <a:chOff x="-1" y="0"/>
              <a:chExt cx="1052070" cy="934393"/>
            </a:xfrm>
          </p:grpSpPr>
          <p:grpSp>
            <p:nvGrpSpPr>
              <p:cNvPr id="13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4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4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4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4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4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4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4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4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39" name="图片 4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6" name="组合 21"/>
            <p:cNvGrpSpPr>
              <a:grpSpLocks/>
            </p:cNvGrpSpPr>
            <p:nvPr/>
          </p:nvGrpSpPr>
          <p:grpSpPr bwMode="auto">
            <a:xfrm>
              <a:off x="7728725" y="1178455"/>
              <a:ext cx="1052070" cy="934393"/>
              <a:chOff x="-1" y="0"/>
              <a:chExt cx="1052070" cy="934393"/>
            </a:xfrm>
          </p:grpSpPr>
          <p:grpSp>
            <p:nvGrpSpPr>
              <p:cNvPr id="12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3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3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3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3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3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3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3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3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29" name="图片 3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7" name="组合 22"/>
            <p:cNvGrpSpPr>
              <a:grpSpLocks/>
            </p:cNvGrpSpPr>
            <p:nvPr/>
          </p:nvGrpSpPr>
          <p:grpSpPr bwMode="auto">
            <a:xfrm>
              <a:off x="6334566" y="2932420"/>
              <a:ext cx="1052070" cy="934393"/>
              <a:chOff x="-1" y="0"/>
              <a:chExt cx="1052070" cy="934393"/>
            </a:xfrm>
          </p:grpSpPr>
          <p:grpSp>
            <p:nvGrpSpPr>
              <p:cNvPr id="118" name="Group 80"/>
              <p:cNvGrpSpPr>
                <a:grpSpLocks/>
              </p:cNvGrpSpPr>
              <p:nvPr/>
            </p:nvGrpSpPr>
            <p:grpSpPr bwMode="auto">
              <a:xfrm>
                <a:off x="-1" y="0"/>
                <a:ext cx="1052070" cy="934393"/>
                <a:chOff x="-1" y="0"/>
                <a:chExt cx="4594902" cy="4080930"/>
              </a:xfrm>
            </p:grpSpPr>
            <p:grpSp>
              <p:nvGrpSpPr>
                <p:cNvPr id="120" name="Group 82"/>
                <p:cNvGrpSpPr>
                  <a:grpSpLocks/>
                </p:cNvGrpSpPr>
                <p:nvPr/>
              </p:nvGrpSpPr>
              <p:grpSpPr bwMode="auto">
                <a:xfrm>
                  <a:off x="565456" y="0"/>
                  <a:ext cx="3473485" cy="1069614"/>
                  <a:chOff x="0" y="0"/>
                  <a:chExt cx="3473485" cy="1069614"/>
                </a:xfrm>
              </p:grpSpPr>
              <p:sp>
                <p:nvSpPr>
                  <p:cNvPr id="126" name="Freeform 8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2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1851854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grpSp>
              <p:nvGrpSpPr>
                <p:cNvPr id="121" name="Group 83"/>
                <p:cNvGrpSpPr>
                  <a:grpSpLocks/>
                </p:cNvGrpSpPr>
                <p:nvPr/>
              </p:nvGrpSpPr>
              <p:grpSpPr bwMode="auto">
                <a:xfrm flipV="1">
                  <a:off x="565456" y="3011314"/>
                  <a:ext cx="3473483" cy="1069616"/>
                  <a:chOff x="0" y="0"/>
                  <a:chExt cx="3473483" cy="1069616"/>
                </a:xfrm>
              </p:grpSpPr>
              <p:sp>
                <p:nvSpPr>
                  <p:cNvPr id="124" name="Freeform 86"/>
                  <p:cNvSpPr>
                    <a:spLocks/>
                  </p:cNvSpPr>
                  <p:nvPr/>
                </p:nvSpPr>
                <p:spPr bwMode="auto">
                  <a:xfrm>
                    <a:off x="0" y="2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  <p:sp>
                <p:nvSpPr>
                  <p:cNvPr id="12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1851852" y="0"/>
                    <a:ext cx="1621631" cy="1069614"/>
                  </a:xfrm>
                  <a:custGeom>
                    <a:avLst/>
                    <a:gdLst>
                      <a:gd name="T0" fmla="*/ 270720 w 1621631"/>
                      <a:gd name="T1" fmla="*/ 1067768 h 1069614"/>
                      <a:gd name="T2" fmla="*/ 273843 w 1621631"/>
                      <a:gd name="T3" fmla="*/ 1069614 h 1069614"/>
                      <a:gd name="T4" fmla="*/ 270720 w 1621631"/>
                      <a:gd name="T5" fmla="*/ 1067768 h 1069614"/>
                      <a:gd name="T6" fmla="*/ 0 w 1621631"/>
                      <a:gd name="T7" fmla="*/ 907689 h 1069614"/>
                      <a:gd name="T8" fmla="*/ 1629 w 1621631"/>
                      <a:gd name="T9" fmla="*/ 908652 h 1069614"/>
                      <a:gd name="T10" fmla="*/ 0 w 1621631"/>
                      <a:gd name="T11" fmla="*/ 907689 h 1069614"/>
                      <a:gd name="T12" fmla="*/ 1621631 w 1621631"/>
                      <a:gd name="T13" fmla="*/ 312073 h 1069614"/>
                      <a:gd name="T14" fmla="*/ 1621631 w 1621631"/>
                      <a:gd name="T15" fmla="*/ 312377 h 1069614"/>
                      <a:gd name="T16" fmla="*/ 1621631 w 1621631"/>
                      <a:gd name="T17" fmla="*/ 312073 h 1069614"/>
                      <a:gd name="T18" fmla="*/ 1621631 w 1621631"/>
                      <a:gd name="T19" fmla="*/ 0 h 1069614"/>
                      <a:gd name="T20" fmla="*/ 1621631 w 1621631"/>
                      <a:gd name="T21" fmla="*/ 312073 h 1069614"/>
                      <a:gd name="T22" fmla="*/ 270720 w 1621631"/>
                      <a:gd name="T23" fmla="*/ 1067768 h 1069614"/>
                      <a:gd name="T24" fmla="*/ 1629 w 1621631"/>
                      <a:gd name="T25" fmla="*/ 908652 h 1069614"/>
                      <a:gd name="T26" fmla="*/ 1621631 w 1621631"/>
                      <a:gd name="T27" fmla="*/ 0 h 106961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621631"/>
                      <a:gd name="T43" fmla="*/ 0 h 1069614"/>
                      <a:gd name="T44" fmla="*/ 1621631 w 1621631"/>
                      <a:gd name="T45" fmla="*/ 1069614 h 106961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621631" h="1069614">
                        <a:moveTo>
                          <a:pt x="270720" y="1067768"/>
                        </a:moveTo>
                        <a:lnTo>
                          <a:pt x="273843" y="1069614"/>
                        </a:lnTo>
                        <a:lnTo>
                          <a:pt x="270720" y="1067768"/>
                        </a:lnTo>
                        <a:close/>
                        <a:moveTo>
                          <a:pt x="0" y="907689"/>
                        </a:moveTo>
                        <a:lnTo>
                          <a:pt x="1629" y="908652"/>
                        </a:lnTo>
                        <a:lnTo>
                          <a:pt x="0" y="907689"/>
                        </a:lnTo>
                        <a:close/>
                        <a:moveTo>
                          <a:pt x="1621631" y="312073"/>
                        </a:moveTo>
                        <a:lnTo>
                          <a:pt x="1621631" y="312377"/>
                        </a:lnTo>
                        <a:lnTo>
                          <a:pt x="1621631" y="312073"/>
                        </a:lnTo>
                        <a:close/>
                        <a:moveTo>
                          <a:pt x="1621631" y="0"/>
                        </a:moveTo>
                        <a:lnTo>
                          <a:pt x="1621631" y="312073"/>
                        </a:lnTo>
                        <a:cubicBezTo>
                          <a:pt x="1059988" y="337356"/>
                          <a:pt x="568425" y="631117"/>
                          <a:pt x="270720" y="1067768"/>
                        </a:cubicBezTo>
                        <a:lnTo>
                          <a:pt x="1629" y="908652"/>
                        </a:lnTo>
                        <a:cubicBezTo>
                          <a:pt x="354259" y="380480"/>
                          <a:pt x="945677" y="25494"/>
                          <a:pt x="162163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bevel/>
                    <a:headEnd/>
                    <a:tailEnd/>
                  </a:ln>
                </p:spPr>
                <p:txBody>
                  <a:bodyPr lIns="93247" tIns="46623" rIns="46623" bIns="93247" anchor="b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  <a:cs typeface="Segoe UI" pitchFamily="34" charset="0"/>
                      <a:sym typeface="Segoe UI" pitchFamily="34" charset="0"/>
                    </a:endParaRPr>
                  </a:p>
                </p:txBody>
              </p:sp>
            </p:grpSp>
            <p:sp>
              <p:nvSpPr>
                <p:cNvPr id="122" name="Freeform 84"/>
                <p:cNvSpPr>
                  <a:spLocks/>
                </p:cNvSpPr>
                <p:nvPr/>
              </p:nvSpPr>
              <p:spPr bwMode="auto">
                <a:xfrm rot="17954293">
                  <a:off x="-276010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  <p:sp>
              <p:nvSpPr>
                <p:cNvPr id="123" name="Freeform 85"/>
                <p:cNvSpPr>
                  <a:spLocks/>
                </p:cNvSpPr>
                <p:nvPr/>
              </p:nvSpPr>
              <p:spPr bwMode="auto">
                <a:xfrm rot="3645707" flipH="1">
                  <a:off x="3249278" y="1527784"/>
                  <a:ext cx="1621631" cy="1069614"/>
                </a:xfrm>
                <a:custGeom>
                  <a:avLst/>
                  <a:gdLst>
                    <a:gd name="T0" fmla="*/ 270720 w 1621631"/>
                    <a:gd name="T1" fmla="*/ 1067768 h 1069614"/>
                    <a:gd name="T2" fmla="*/ 273843 w 1621631"/>
                    <a:gd name="T3" fmla="*/ 1069614 h 1069614"/>
                    <a:gd name="T4" fmla="*/ 270720 w 1621631"/>
                    <a:gd name="T5" fmla="*/ 1067768 h 1069614"/>
                    <a:gd name="T6" fmla="*/ 0 w 1621631"/>
                    <a:gd name="T7" fmla="*/ 907689 h 1069614"/>
                    <a:gd name="T8" fmla="*/ 1629 w 1621631"/>
                    <a:gd name="T9" fmla="*/ 908652 h 1069614"/>
                    <a:gd name="T10" fmla="*/ 0 w 1621631"/>
                    <a:gd name="T11" fmla="*/ 907689 h 1069614"/>
                    <a:gd name="T12" fmla="*/ 1621631 w 1621631"/>
                    <a:gd name="T13" fmla="*/ 312073 h 1069614"/>
                    <a:gd name="T14" fmla="*/ 1621631 w 1621631"/>
                    <a:gd name="T15" fmla="*/ 312377 h 1069614"/>
                    <a:gd name="T16" fmla="*/ 1621631 w 1621631"/>
                    <a:gd name="T17" fmla="*/ 312073 h 1069614"/>
                    <a:gd name="T18" fmla="*/ 1621631 w 1621631"/>
                    <a:gd name="T19" fmla="*/ 0 h 1069614"/>
                    <a:gd name="T20" fmla="*/ 1621631 w 1621631"/>
                    <a:gd name="T21" fmla="*/ 312073 h 1069614"/>
                    <a:gd name="T22" fmla="*/ 270720 w 1621631"/>
                    <a:gd name="T23" fmla="*/ 1067768 h 1069614"/>
                    <a:gd name="T24" fmla="*/ 1629 w 1621631"/>
                    <a:gd name="T25" fmla="*/ 908652 h 1069614"/>
                    <a:gd name="T26" fmla="*/ 1621631 w 1621631"/>
                    <a:gd name="T27" fmla="*/ 0 h 10696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21631"/>
                    <a:gd name="T43" fmla="*/ 0 h 1069614"/>
                    <a:gd name="T44" fmla="*/ 1621631 w 1621631"/>
                    <a:gd name="T45" fmla="*/ 1069614 h 10696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bevel/>
                  <a:headEnd/>
                  <a:tailEnd/>
                </a:ln>
              </p:spPr>
              <p:txBody>
                <a:bodyPr lIns="93247" tIns="46623" rIns="46623" bIns="93247" anchor="b"/>
                <a:lstStyle/>
                <a:p>
                  <a:pPr algn="ctr"/>
                  <a:endParaRPr lang="en-US">
                    <a:solidFill>
                      <a:schemeClr val="bg1"/>
                    </a:solidFill>
                    <a:cs typeface="Segoe UI" pitchFamily="34" charset="0"/>
                    <a:sym typeface="Segoe UI" pitchFamily="34" charset="0"/>
                  </a:endParaRPr>
                </a:p>
              </p:txBody>
            </p:sp>
          </p:grpSp>
          <p:pic>
            <p:nvPicPr>
              <p:cNvPr id="119" name="图片 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3695" y="202559"/>
                <a:ext cx="424680" cy="529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0" name="TextBox 199"/>
          <p:cNvSpPr txBox="1"/>
          <p:nvPr/>
        </p:nvSpPr>
        <p:spPr>
          <a:xfrm>
            <a:off x="7456123" y="2580833"/>
            <a:ext cx="386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 to 2,000 doors in single server and 8,000 in multi-server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1" name="直线连接符 2"/>
          <p:cNvCxnSpPr/>
          <p:nvPr/>
        </p:nvCxnSpPr>
        <p:spPr>
          <a:xfrm rot="5400000">
            <a:off x="4770910" y="4102281"/>
            <a:ext cx="4057038" cy="1588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3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"/>
          <p:cNvSpPr txBox="1"/>
          <p:nvPr/>
        </p:nvSpPr>
        <p:spPr>
          <a:xfrm>
            <a:off x="875215" y="567816"/>
            <a:ext cx="5519460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265" b="1" dirty="0" smtClean="0">
                <a:solidFill>
                  <a:srgbClr val="7AC143"/>
                </a:solidFill>
              </a:rPr>
              <a:t>Visitor Management</a:t>
            </a:r>
            <a:endParaRPr kumimoji="1" lang="zh-CN" altLang="en-US" sz="4265" b="1" dirty="0">
              <a:solidFill>
                <a:srgbClr val="7AC143"/>
              </a:solidFill>
            </a:endParaRPr>
          </a:p>
        </p:txBody>
      </p:sp>
      <p:cxnSp>
        <p:nvCxnSpPr>
          <p:cNvPr id="24" name="直线连接符 2"/>
          <p:cNvCxnSpPr/>
          <p:nvPr/>
        </p:nvCxnSpPr>
        <p:spPr>
          <a:xfrm>
            <a:off x="672491" y="741784"/>
            <a:ext cx="0" cy="475861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hlinkClick r:id="rId2"/>
          </p:cNvPr>
          <p:cNvSpPr txBox="1"/>
          <p:nvPr/>
        </p:nvSpPr>
        <p:spPr>
          <a:xfrm>
            <a:off x="10339933" y="6222718"/>
            <a:ext cx="13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yriad Pro"/>
              </a:rPr>
              <a:t>www.zkteco.me</a:t>
            </a:r>
            <a:endParaRPr lang="en-US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830491" y="2704011"/>
            <a:ext cx="3361509" cy="1867989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图片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848" y="3493081"/>
            <a:ext cx="577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60386" y="3493081"/>
            <a:ext cx="5492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文本框 15"/>
          <p:cNvSpPr>
            <a:spLocks noChangeArrowheads="1"/>
          </p:cNvSpPr>
          <p:nvPr/>
        </p:nvSpPr>
        <p:spPr bwMode="auto">
          <a:xfrm>
            <a:off x="1568892" y="5217106"/>
            <a:ext cx="207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Registration</a:t>
            </a:r>
            <a:endParaRPr lang="zh-CN" altLang="en-US" sz="200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30" name="文本框 16"/>
          <p:cNvSpPr>
            <a:spLocks noChangeArrowheads="1"/>
          </p:cNvSpPr>
          <p:nvPr/>
        </p:nvSpPr>
        <p:spPr bwMode="auto">
          <a:xfrm>
            <a:off x="5261098" y="5215519"/>
            <a:ext cx="314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Flexible Privilege Control</a:t>
            </a:r>
            <a:endParaRPr lang="zh-CN" altLang="en-US" sz="20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pic>
        <p:nvPicPr>
          <p:cNvPr id="131" name="图片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223" y="2719969"/>
            <a:ext cx="528638" cy="720725"/>
          </a:xfrm>
          <a:prstGeom prst="rect">
            <a:avLst/>
          </a:prstGeom>
          <a:noFill/>
          <a:ln w="25400" cmpd="sng">
            <a:solidFill>
              <a:srgbClr val="FF0000"/>
            </a:solidFill>
            <a:bevel/>
            <a:headEnd/>
            <a:tailEnd/>
          </a:ln>
        </p:spPr>
      </p:pic>
      <p:pic>
        <p:nvPicPr>
          <p:cNvPr id="138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7623" y="4324931"/>
            <a:ext cx="530225" cy="719138"/>
          </a:xfrm>
          <a:prstGeom prst="rect">
            <a:avLst/>
          </a:prstGeom>
          <a:noFill/>
          <a:ln w="25400" cmpd="sng">
            <a:solidFill>
              <a:srgbClr val="C00000"/>
            </a:solidFill>
            <a:bevel/>
            <a:headEnd/>
            <a:tailEnd/>
          </a:ln>
        </p:spPr>
      </p:pic>
      <p:sp>
        <p:nvSpPr>
          <p:cNvPr id="140" name="Rounded Rectangle 114"/>
          <p:cNvSpPr>
            <a:spLocks/>
          </p:cNvSpPr>
          <p:nvPr/>
        </p:nvSpPr>
        <p:spPr bwMode="auto">
          <a:xfrm rot="21378433">
            <a:off x="1341880" y="3151769"/>
            <a:ext cx="1239837" cy="1246187"/>
          </a:xfrm>
          <a:custGeom>
            <a:avLst/>
            <a:gdLst>
              <a:gd name="T0" fmla="*/ 0 w 2827740"/>
              <a:gd name="T1" fmla="*/ 0 h 2841018"/>
              <a:gd name="T2" fmla="*/ 0 60000 65536"/>
              <a:gd name="T3" fmla="*/ 0 w 2827740"/>
              <a:gd name="T4" fmla="*/ 0 h 2841018"/>
              <a:gd name="T5" fmla="*/ 2827740 w 2827740"/>
              <a:gd name="T6" fmla="*/ 2841018 h 284101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827740" h="2841018">
                <a:moveTo>
                  <a:pt x="2117041" y="2272596"/>
                </a:moveTo>
                <a:cubicBezTo>
                  <a:pt x="2274182" y="2430255"/>
                  <a:pt x="2238127" y="2601798"/>
                  <a:pt x="2223679" y="2692721"/>
                </a:cubicBezTo>
                <a:cubicBezTo>
                  <a:pt x="2087867" y="2792948"/>
                  <a:pt x="1357746" y="2843650"/>
                  <a:pt x="1121506" y="2840913"/>
                </a:cubicBezTo>
                <a:cubicBezTo>
                  <a:pt x="1044789" y="2769727"/>
                  <a:pt x="974832" y="2713830"/>
                  <a:pt x="944068" y="2685198"/>
                </a:cubicBezTo>
                <a:lnTo>
                  <a:pt x="949266" y="2662763"/>
                </a:lnTo>
                <a:cubicBezTo>
                  <a:pt x="1037829" y="2646207"/>
                  <a:pt x="1103471" y="2652034"/>
                  <a:pt x="1192034" y="2635479"/>
                </a:cubicBezTo>
                <a:cubicBezTo>
                  <a:pt x="1195810" y="2689822"/>
                  <a:pt x="1161799" y="2763439"/>
                  <a:pt x="1197770" y="2758909"/>
                </a:cubicBezTo>
                <a:cubicBezTo>
                  <a:pt x="1219321" y="2617009"/>
                  <a:pt x="1247325" y="2486286"/>
                  <a:pt x="1070819" y="2355083"/>
                </a:cubicBezTo>
                <a:close/>
                <a:moveTo>
                  <a:pt x="880843" y="1369000"/>
                </a:moveTo>
                <a:lnTo>
                  <a:pt x="580558" y="1387799"/>
                </a:lnTo>
                <a:lnTo>
                  <a:pt x="592303" y="1748079"/>
                </a:lnTo>
                <a:lnTo>
                  <a:pt x="902911" y="1717220"/>
                </a:lnTo>
                <a:close/>
                <a:moveTo>
                  <a:pt x="1907670" y="1396424"/>
                </a:moveTo>
                <a:lnTo>
                  <a:pt x="1907670" y="1396424"/>
                </a:lnTo>
                <a:lnTo>
                  <a:pt x="1907670" y="1396425"/>
                </a:lnTo>
                <a:close/>
                <a:moveTo>
                  <a:pt x="2509109" y="1363418"/>
                </a:moveTo>
                <a:cubicBezTo>
                  <a:pt x="2527338" y="1363418"/>
                  <a:pt x="2542116" y="1378196"/>
                  <a:pt x="2542116" y="1396425"/>
                </a:cubicBezTo>
                <a:lnTo>
                  <a:pt x="2542115" y="1396425"/>
                </a:lnTo>
                <a:cubicBezTo>
                  <a:pt x="2542115" y="1414654"/>
                  <a:pt x="2527337" y="1429432"/>
                  <a:pt x="2509108" y="1429432"/>
                </a:cubicBezTo>
                <a:lnTo>
                  <a:pt x="1940677" y="1429431"/>
                </a:lnTo>
                <a:cubicBezTo>
                  <a:pt x="1922448" y="1429431"/>
                  <a:pt x="1907670" y="1414653"/>
                  <a:pt x="1907670" y="1396424"/>
                </a:cubicBezTo>
                <a:cubicBezTo>
                  <a:pt x="1907670" y="1378196"/>
                  <a:pt x="1922448" y="1363418"/>
                  <a:pt x="1940677" y="1363418"/>
                </a:cubicBezTo>
                <a:close/>
                <a:moveTo>
                  <a:pt x="1889465" y="1264749"/>
                </a:moveTo>
                <a:lnTo>
                  <a:pt x="1889465" y="1264749"/>
                </a:lnTo>
                <a:lnTo>
                  <a:pt x="1889465" y="1264750"/>
                </a:lnTo>
                <a:close/>
                <a:moveTo>
                  <a:pt x="2490904" y="1231743"/>
                </a:moveTo>
                <a:cubicBezTo>
                  <a:pt x="2509133" y="1231743"/>
                  <a:pt x="2523911" y="1246521"/>
                  <a:pt x="2523911" y="1264750"/>
                </a:cubicBezTo>
                <a:lnTo>
                  <a:pt x="2523910" y="1264750"/>
                </a:lnTo>
                <a:cubicBezTo>
                  <a:pt x="2523910" y="1282979"/>
                  <a:pt x="2509132" y="1297757"/>
                  <a:pt x="2490903" y="1297757"/>
                </a:cubicBezTo>
                <a:lnTo>
                  <a:pt x="1922472" y="1297756"/>
                </a:lnTo>
                <a:cubicBezTo>
                  <a:pt x="1904243" y="1297756"/>
                  <a:pt x="1889465" y="1282978"/>
                  <a:pt x="1889465" y="1264749"/>
                </a:cubicBezTo>
                <a:cubicBezTo>
                  <a:pt x="1889465" y="1246521"/>
                  <a:pt x="1904243" y="1231743"/>
                  <a:pt x="1922472" y="1231743"/>
                </a:cubicBezTo>
                <a:close/>
                <a:moveTo>
                  <a:pt x="1880465" y="1134574"/>
                </a:moveTo>
                <a:lnTo>
                  <a:pt x="1880465" y="1134575"/>
                </a:lnTo>
                <a:lnTo>
                  <a:pt x="1880465" y="1134575"/>
                </a:lnTo>
                <a:close/>
                <a:moveTo>
                  <a:pt x="2481904" y="1101568"/>
                </a:moveTo>
                <a:cubicBezTo>
                  <a:pt x="2500133" y="1101568"/>
                  <a:pt x="2514911" y="1116346"/>
                  <a:pt x="2514911" y="1134575"/>
                </a:cubicBezTo>
                <a:lnTo>
                  <a:pt x="2514910" y="1134575"/>
                </a:lnTo>
                <a:cubicBezTo>
                  <a:pt x="2514910" y="1152804"/>
                  <a:pt x="2500132" y="1167582"/>
                  <a:pt x="2481903" y="1167582"/>
                </a:cubicBezTo>
                <a:lnTo>
                  <a:pt x="1913472" y="1167581"/>
                </a:lnTo>
                <a:cubicBezTo>
                  <a:pt x="1895243" y="1167581"/>
                  <a:pt x="1880465" y="1152803"/>
                  <a:pt x="1880465" y="1134575"/>
                </a:cubicBezTo>
                <a:cubicBezTo>
                  <a:pt x="1880465" y="1116346"/>
                  <a:pt x="1895243" y="1101568"/>
                  <a:pt x="1913472" y="1101568"/>
                </a:cubicBezTo>
                <a:close/>
                <a:moveTo>
                  <a:pt x="1670888" y="1044901"/>
                </a:moveTo>
                <a:cubicBezTo>
                  <a:pt x="1745356" y="1115767"/>
                  <a:pt x="1792537" y="1219845"/>
                  <a:pt x="1794576" y="1336371"/>
                </a:cubicBezTo>
                <a:cubicBezTo>
                  <a:pt x="1796258" y="1432463"/>
                  <a:pt x="1766965" y="1521168"/>
                  <a:pt x="1715392" y="1589971"/>
                </a:cubicBezTo>
                <a:lnTo>
                  <a:pt x="1460652" y="1356165"/>
                </a:lnTo>
                <a:close/>
                <a:moveTo>
                  <a:pt x="850961" y="924919"/>
                </a:moveTo>
                <a:lnTo>
                  <a:pt x="558241" y="925116"/>
                </a:lnTo>
                <a:lnTo>
                  <a:pt x="575096" y="1304815"/>
                </a:lnTo>
                <a:lnTo>
                  <a:pt x="868839" y="1288776"/>
                </a:lnTo>
                <a:close/>
                <a:moveTo>
                  <a:pt x="1379551" y="949114"/>
                </a:moveTo>
                <a:lnTo>
                  <a:pt x="1446658" y="1376884"/>
                </a:lnTo>
                <a:lnTo>
                  <a:pt x="1446659" y="1376882"/>
                </a:lnTo>
                <a:lnTo>
                  <a:pt x="1446455" y="1380053"/>
                </a:lnTo>
                <a:lnTo>
                  <a:pt x="1699552" y="1611887"/>
                </a:lnTo>
                <a:cubicBezTo>
                  <a:pt x="1635404" y="1690619"/>
                  <a:pt x="1542531" y="1740316"/>
                  <a:pt x="1438617" y="1742134"/>
                </a:cubicBezTo>
                <a:cubicBezTo>
                  <a:pt x="1238165" y="1745642"/>
                  <a:pt x="1072537" y="1569664"/>
                  <a:pt x="1068677" y="1349075"/>
                </a:cubicBezTo>
                <a:cubicBezTo>
                  <a:pt x="1065113" y="1145421"/>
                  <a:pt x="1200678" y="974941"/>
                  <a:pt x="1379551" y="949114"/>
                </a:cubicBezTo>
                <a:close/>
                <a:moveTo>
                  <a:pt x="2446737" y="687457"/>
                </a:moveTo>
                <a:lnTo>
                  <a:pt x="903247" y="643293"/>
                </a:lnTo>
                <a:lnTo>
                  <a:pt x="906180" y="700861"/>
                </a:lnTo>
                <a:lnTo>
                  <a:pt x="2449573" y="744909"/>
                </a:lnTo>
                <a:close/>
                <a:moveTo>
                  <a:pt x="2441085" y="573022"/>
                </a:moveTo>
                <a:lnTo>
                  <a:pt x="897418" y="528853"/>
                </a:lnTo>
                <a:lnTo>
                  <a:pt x="900350" y="586422"/>
                </a:lnTo>
                <a:lnTo>
                  <a:pt x="2443923" y="630476"/>
                </a:lnTo>
                <a:close/>
                <a:moveTo>
                  <a:pt x="2496211" y="489777"/>
                </a:moveTo>
                <a:lnTo>
                  <a:pt x="2510220" y="813569"/>
                </a:lnTo>
                <a:lnTo>
                  <a:pt x="909594" y="784077"/>
                </a:lnTo>
                <a:lnTo>
                  <a:pt x="964396" y="1804001"/>
                </a:lnTo>
                <a:lnTo>
                  <a:pt x="524733" y="1842893"/>
                </a:lnTo>
                <a:lnTo>
                  <a:pt x="459271" y="410673"/>
                </a:lnTo>
                <a:close/>
                <a:moveTo>
                  <a:pt x="2629588" y="282400"/>
                </a:moveTo>
                <a:lnTo>
                  <a:pt x="310251" y="153390"/>
                </a:lnTo>
                <a:lnTo>
                  <a:pt x="409854" y="2139731"/>
                </a:lnTo>
                <a:lnTo>
                  <a:pt x="2701663" y="2005119"/>
                </a:lnTo>
                <a:close/>
                <a:moveTo>
                  <a:pt x="28715" y="0"/>
                </a:moveTo>
                <a:lnTo>
                  <a:pt x="2728199" y="174227"/>
                </a:lnTo>
                <a:lnTo>
                  <a:pt x="2827740" y="2181245"/>
                </a:lnTo>
                <a:lnTo>
                  <a:pt x="218271" y="2386985"/>
                </a:lnTo>
                <a:lnTo>
                  <a:pt x="119907" y="2373001"/>
                </a:lnTo>
                <a:lnTo>
                  <a:pt x="13" y="89778"/>
                </a:lnTo>
                <a:cubicBezTo>
                  <a:pt x="-722" y="61732"/>
                  <a:pt x="29450" y="28046"/>
                  <a:pt x="2871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bevel/>
            <a:headEnd/>
            <a:tailEnd/>
          </a:ln>
        </p:spPr>
        <p:txBody>
          <a:bodyPr lIns="91427" tIns="45713" rIns="45713" bIns="91427" anchor="b"/>
          <a:lstStyle/>
          <a:p>
            <a:pPr algn="ctr"/>
            <a:endParaRPr lang="en-US">
              <a:solidFill>
                <a:srgbClr val="92D050"/>
              </a:solidFill>
              <a:latin typeface="Segoe UI" pitchFamily="34" charset="0"/>
              <a:cs typeface="Segoe UI" pitchFamily="34" charset="0"/>
              <a:sym typeface="Segoe UI" pitchFamily="34" charset="0"/>
            </a:endParaRPr>
          </a:p>
        </p:txBody>
      </p:sp>
      <p:sp>
        <p:nvSpPr>
          <p:cNvPr id="141" name="Freeform 56"/>
          <p:cNvSpPr>
            <a:spLocks/>
          </p:cNvSpPr>
          <p:nvPr/>
        </p:nvSpPr>
        <p:spPr bwMode="auto">
          <a:xfrm>
            <a:off x="2316605" y="3135894"/>
            <a:ext cx="1479550" cy="1423987"/>
          </a:xfrm>
          <a:custGeom>
            <a:avLst/>
            <a:gdLst>
              <a:gd name="T0" fmla="*/ 0 w 3373507"/>
              <a:gd name="T1" fmla="*/ 0 h 3248057"/>
              <a:gd name="T2" fmla="*/ 0 60000 65536"/>
              <a:gd name="T3" fmla="*/ 0 w 3373507"/>
              <a:gd name="T4" fmla="*/ 0 h 3248057"/>
              <a:gd name="T5" fmla="*/ 3373507 w 3373507"/>
              <a:gd name="T6" fmla="*/ 3248057 h 3248057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3373507" h="3248057">
                <a:moveTo>
                  <a:pt x="1925205" y="833"/>
                </a:moveTo>
                <a:cubicBezTo>
                  <a:pt x="1988274" y="-2568"/>
                  <a:pt x="2043792" y="4235"/>
                  <a:pt x="2086246" y="24918"/>
                </a:cubicBezTo>
                <a:cubicBezTo>
                  <a:pt x="2142852" y="52495"/>
                  <a:pt x="2158829" y="117798"/>
                  <a:pt x="2199458" y="172964"/>
                </a:cubicBezTo>
                <a:cubicBezTo>
                  <a:pt x="2240087" y="228130"/>
                  <a:pt x="2299016" y="294147"/>
                  <a:pt x="2330018" y="355912"/>
                </a:cubicBezTo>
                <a:cubicBezTo>
                  <a:pt x="2361020" y="417677"/>
                  <a:pt x="2379651" y="489864"/>
                  <a:pt x="2385468" y="543555"/>
                </a:cubicBezTo>
                <a:cubicBezTo>
                  <a:pt x="2391285" y="597246"/>
                  <a:pt x="2361088" y="630969"/>
                  <a:pt x="2364920" y="678061"/>
                </a:cubicBezTo>
                <a:cubicBezTo>
                  <a:pt x="2368752" y="725153"/>
                  <a:pt x="2344600" y="756439"/>
                  <a:pt x="2408463" y="826107"/>
                </a:cubicBezTo>
                <a:cubicBezTo>
                  <a:pt x="2472326" y="895775"/>
                  <a:pt x="2613115" y="985764"/>
                  <a:pt x="2748098" y="1096072"/>
                </a:cubicBezTo>
                <a:cubicBezTo>
                  <a:pt x="2883081" y="1206380"/>
                  <a:pt x="3115309" y="1322495"/>
                  <a:pt x="3218360" y="1487958"/>
                </a:cubicBezTo>
                <a:cubicBezTo>
                  <a:pt x="3321411" y="1653421"/>
                  <a:pt x="3344635" y="1898713"/>
                  <a:pt x="3366406" y="2088850"/>
                </a:cubicBezTo>
                <a:cubicBezTo>
                  <a:pt x="3388178" y="2278987"/>
                  <a:pt x="3353343" y="2447353"/>
                  <a:pt x="3348989" y="2628781"/>
                </a:cubicBezTo>
                <a:cubicBezTo>
                  <a:pt x="3344635" y="2810209"/>
                  <a:pt x="3389628" y="3075821"/>
                  <a:pt x="3340280" y="3177421"/>
                </a:cubicBezTo>
                <a:cubicBezTo>
                  <a:pt x="3290932" y="3279021"/>
                  <a:pt x="3302544" y="3226770"/>
                  <a:pt x="3052898" y="3238381"/>
                </a:cubicBezTo>
                <a:cubicBezTo>
                  <a:pt x="2803252" y="3249992"/>
                  <a:pt x="2131240" y="3248542"/>
                  <a:pt x="1842406" y="3247090"/>
                </a:cubicBezTo>
                <a:cubicBezTo>
                  <a:pt x="1553572" y="3245639"/>
                  <a:pt x="1408429" y="3251443"/>
                  <a:pt x="1319892" y="3229672"/>
                </a:cubicBezTo>
                <a:cubicBezTo>
                  <a:pt x="1231355" y="3207901"/>
                  <a:pt x="1322795" y="3162907"/>
                  <a:pt x="1311183" y="3116461"/>
                </a:cubicBezTo>
                <a:cubicBezTo>
                  <a:pt x="1299571" y="3070015"/>
                  <a:pt x="1276349" y="2988735"/>
                  <a:pt x="1250223" y="2950998"/>
                </a:cubicBezTo>
                <a:cubicBezTo>
                  <a:pt x="1224097" y="2913261"/>
                  <a:pt x="1174749" y="2919067"/>
                  <a:pt x="1154429" y="2890038"/>
                </a:cubicBezTo>
                <a:cubicBezTo>
                  <a:pt x="1134109" y="2861010"/>
                  <a:pt x="1168943" y="2791341"/>
                  <a:pt x="1128303" y="2776827"/>
                </a:cubicBezTo>
                <a:cubicBezTo>
                  <a:pt x="1087663" y="2762313"/>
                  <a:pt x="964292" y="2802952"/>
                  <a:pt x="910589" y="2802952"/>
                </a:cubicBezTo>
                <a:cubicBezTo>
                  <a:pt x="856886" y="2802952"/>
                  <a:pt x="846726" y="2785536"/>
                  <a:pt x="806086" y="2776827"/>
                </a:cubicBezTo>
                <a:cubicBezTo>
                  <a:pt x="765446" y="2768119"/>
                  <a:pt x="708840" y="2753604"/>
                  <a:pt x="666749" y="2750701"/>
                </a:cubicBezTo>
                <a:cubicBezTo>
                  <a:pt x="624658" y="2747798"/>
                  <a:pt x="575309" y="2776827"/>
                  <a:pt x="553538" y="2759410"/>
                </a:cubicBezTo>
                <a:cubicBezTo>
                  <a:pt x="543637" y="2751490"/>
                  <a:pt x="534036" y="2736364"/>
                  <a:pt x="529472" y="2717947"/>
                </a:cubicBezTo>
                <a:cubicBezTo>
                  <a:pt x="359272" y="2716307"/>
                  <a:pt x="429748" y="2631730"/>
                  <a:pt x="416719" y="2552106"/>
                </a:cubicBezTo>
                <a:cubicBezTo>
                  <a:pt x="418307" y="2406056"/>
                  <a:pt x="112712" y="2614812"/>
                  <a:pt x="0" y="2406850"/>
                </a:cubicBezTo>
                <a:lnTo>
                  <a:pt x="2381" y="2383037"/>
                </a:lnTo>
                <a:cubicBezTo>
                  <a:pt x="139699" y="2569568"/>
                  <a:pt x="317500" y="2415582"/>
                  <a:pt x="421481" y="2497338"/>
                </a:cubicBezTo>
                <a:cubicBezTo>
                  <a:pt x="479927" y="2594173"/>
                  <a:pt x="362078" y="2684677"/>
                  <a:pt x="526445" y="2697072"/>
                </a:cubicBezTo>
                <a:cubicBezTo>
                  <a:pt x="523870" y="2680513"/>
                  <a:pt x="526753" y="2662728"/>
                  <a:pt x="536120" y="2646198"/>
                </a:cubicBezTo>
                <a:cubicBezTo>
                  <a:pt x="560794" y="2602655"/>
                  <a:pt x="647880" y="2543146"/>
                  <a:pt x="701583" y="2498152"/>
                </a:cubicBezTo>
                <a:cubicBezTo>
                  <a:pt x="755286" y="2453158"/>
                  <a:pt x="807538" y="2383489"/>
                  <a:pt x="858338" y="2376232"/>
                </a:cubicBezTo>
                <a:cubicBezTo>
                  <a:pt x="909138" y="2368975"/>
                  <a:pt x="962840" y="2437193"/>
                  <a:pt x="1006383" y="2454610"/>
                </a:cubicBezTo>
                <a:cubicBezTo>
                  <a:pt x="1049926" y="2472027"/>
                  <a:pt x="1071698" y="2464769"/>
                  <a:pt x="1119595" y="2480735"/>
                </a:cubicBezTo>
                <a:cubicBezTo>
                  <a:pt x="1167492" y="2496701"/>
                  <a:pt x="1257480" y="2569272"/>
                  <a:pt x="1293766" y="2550404"/>
                </a:cubicBezTo>
                <a:cubicBezTo>
                  <a:pt x="1330052" y="2531536"/>
                  <a:pt x="1319892" y="2419775"/>
                  <a:pt x="1337309" y="2367524"/>
                </a:cubicBezTo>
                <a:cubicBezTo>
                  <a:pt x="1354726" y="2315273"/>
                  <a:pt x="1386658" y="2296404"/>
                  <a:pt x="1398269" y="2236895"/>
                </a:cubicBezTo>
                <a:cubicBezTo>
                  <a:pt x="1409880" y="2177386"/>
                  <a:pt x="1405527" y="2094655"/>
                  <a:pt x="1406978" y="2010472"/>
                </a:cubicBezTo>
                <a:cubicBezTo>
                  <a:pt x="1408429" y="1926289"/>
                  <a:pt x="1372144" y="1817432"/>
                  <a:pt x="1406978" y="1731798"/>
                </a:cubicBezTo>
                <a:cubicBezTo>
                  <a:pt x="1441812" y="1646164"/>
                  <a:pt x="1544863" y="1560530"/>
                  <a:pt x="1615983" y="1496667"/>
                </a:cubicBezTo>
                <a:cubicBezTo>
                  <a:pt x="1687103" y="1432804"/>
                  <a:pt x="1787252" y="1380553"/>
                  <a:pt x="1833698" y="1348621"/>
                </a:cubicBezTo>
                <a:cubicBezTo>
                  <a:pt x="1880144" y="1316689"/>
                  <a:pt x="1887401" y="1323946"/>
                  <a:pt x="1894658" y="1305078"/>
                </a:cubicBezTo>
                <a:cubicBezTo>
                  <a:pt x="1901915" y="1286210"/>
                  <a:pt x="1902844" y="1233562"/>
                  <a:pt x="1877240" y="1235410"/>
                </a:cubicBezTo>
                <a:cubicBezTo>
                  <a:pt x="1851636" y="1237258"/>
                  <a:pt x="1770061" y="1314717"/>
                  <a:pt x="1741033" y="1316168"/>
                </a:cubicBezTo>
                <a:cubicBezTo>
                  <a:pt x="1712005" y="1317619"/>
                  <a:pt x="1713751" y="1261932"/>
                  <a:pt x="1703069" y="1244118"/>
                </a:cubicBezTo>
                <a:cubicBezTo>
                  <a:pt x="1692387" y="1226304"/>
                  <a:pt x="1690527" y="1224331"/>
                  <a:pt x="1676943" y="1209284"/>
                </a:cubicBezTo>
                <a:cubicBezTo>
                  <a:pt x="1663359" y="1194237"/>
                  <a:pt x="1633174" y="1171251"/>
                  <a:pt x="1621563" y="1153834"/>
                </a:cubicBezTo>
                <a:cubicBezTo>
                  <a:pt x="1609952" y="1136417"/>
                  <a:pt x="1618365" y="1117311"/>
                  <a:pt x="1607275" y="1104781"/>
                </a:cubicBezTo>
                <a:cubicBezTo>
                  <a:pt x="1596185" y="1092251"/>
                  <a:pt x="1578529" y="1084483"/>
                  <a:pt x="1555023" y="1078655"/>
                </a:cubicBezTo>
                <a:cubicBezTo>
                  <a:pt x="1531517" y="1072827"/>
                  <a:pt x="1474944" y="1108885"/>
                  <a:pt x="1466236" y="1069810"/>
                </a:cubicBezTo>
                <a:cubicBezTo>
                  <a:pt x="1457528" y="1030735"/>
                  <a:pt x="1509745" y="934941"/>
                  <a:pt x="1502772" y="887067"/>
                </a:cubicBezTo>
                <a:cubicBezTo>
                  <a:pt x="1495799" y="839193"/>
                  <a:pt x="1444307" y="815947"/>
                  <a:pt x="1424395" y="782564"/>
                </a:cubicBezTo>
                <a:cubicBezTo>
                  <a:pt x="1404483" y="749181"/>
                  <a:pt x="1390161" y="712488"/>
                  <a:pt x="1383301" y="686770"/>
                </a:cubicBezTo>
                <a:cubicBezTo>
                  <a:pt x="1376441" y="661053"/>
                  <a:pt x="1394845" y="655836"/>
                  <a:pt x="1383234" y="628259"/>
                </a:cubicBezTo>
                <a:cubicBezTo>
                  <a:pt x="1371623" y="600682"/>
                  <a:pt x="1297066" y="643726"/>
                  <a:pt x="1285058" y="607032"/>
                </a:cubicBezTo>
                <a:cubicBezTo>
                  <a:pt x="1273050" y="570338"/>
                  <a:pt x="1267640" y="492051"/>
                  <a:pt x="1311183" y="408095"/>
                </a:cubicBezTo>
                <a:cubicBezTo>
                  <a:pt x="1354726" y="324139"/>
                  <a:pt x="1454875" y="170061"/>
                  <a:pt x="1546315" y="103295"/>
                </a:cubicBezTo>
                <a:cubicBezTo>
                  <a:pt x="1637755" y="36529"/>
                  <a:pt x="1769835" y="20564"/>
                  <a:pt x="1859823" y="7501"/>
                </a:cubicBezTo>
                <a:cubicBezTo>
                  <a:pt x="1882320" y="4235"/>
                  <a:pt x="1904182" y="1967"/>
                  <a:pt x="1925205" y="83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bevel/>
            <a:headEnd/>
            <a:tailEnd/>
          </a:ln>
        </p:spPr>
        <p:txBody>
          <a:bodyPr lIns="91427" tIns="45713" rIns="45713" bIns="91427" anchor="b"/>
          <a:lstStyle/>
          <a:p>
            <a:pPr algn="ctr"/>
            <a:endParaRPr lang="en-US">
              <a:solidFill>
                <a:srgbClr val="92D050"/>
              </a:solidFill>
              <a:latin typeface="Segoe UI" pitchFamily="34" charset="0"/>
              <a:cs typeface="Segoe UI" pitchFamily="34" charset="0"/>
              <a:sym typeface="Segoe UI" pitchFamily="34" charset="0"/>
            </a:endParaRPr>
          </a:p>
        </p:txBody>
      </p:sp>
      <p:pic>
        <p:nvPicPr>
          <p:cNvPr id="148" name="图片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6211" y="3558169"/>
            <a:ext cx="220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文本框 22"/>
          <p:cNvSpPr>
            <a:spLocks noChangeArrowheads="1"/>
          </p:cNvSpPr>
          <p:nvPr/>
        </p:nvSpPr>
        <p:spPr bwMode="auto">
          <a:xfrm>
            <a:off x="1518092" y="2026681"/>
            <a:ext cx="2079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Step One</a:t>
            </a:r>
            <a:endParaRPr lang="zh-CN" altLang="en-US" sz="32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51" name="文本框 23"/>
          <p:cNvSpPr>
            <a:spLocks noChangeArrowheads="1"/>
          </p:cNvSpPr>
          <p:nvPr/>
        </p:nvSpPr>
        <p:spPr bwMode="auto">
          <a:xfrm>
            <a:off x="5578429" y="2039744"/>
            <a:ext cx="2079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Light" pitchFamily="34" charset="0"/>
                <a:sym typeface="Segoe UI Light" pitchFamily="34" charset="0"/>
              </a:rPr>
              <a:t>Step Two</a:t>
            </a:r>
            <a:endParaRPr lang="zh-CN" altLang="en-US" sz="3200" dirty="0">
              <a:solidFill>
                <a:schemeClr val="bg1"/>
              </a:solidFill>
              <a:latin typeface="Segoe UI Light" pitchFamily="34" charset="0"/>
              <a:sym typeface="Segoe UI Light" pitchFamily="34" charset="0"/>
            </a:endParaRPr>
          </a:p>
        </p:txBody>
      </p:sp>
      <p:sp>
        <p:nvSpPr>
          <p:cNvPr id="158" name="Straight Connector 17"/>
          <p:cNvSpPr>
            <a:spLocks noChangeShapeType="1"/>
          </p:cNvSpPr>
          <p:nvPr/>
        </p:nvSpPr>
        <p:spPr bwMode="auto">
          <a:xfrm>
            <a:off x="4520474" y="1864533"/>
            <a:ext cx="0" cy="4319587"/>
          </a:xfrm>
          <a:prstGeom prst="line">
            <a:avLst/>
          </a:prstGeom>
          <a:noFill/>
          <a:ln w="15875" cap="flat" cmpd="sng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8908197" y="2890908"/>
            <a:ext cx="321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Visitor Management module that supports Emirates ID, etc.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648"/>
      </a:dk2>
      <a:lt2>
        <a:srgbClr val="E7E6E6"/>
      </a:lt2>
      <a:accent1>
        <a:srgbClr val="7AC143"/>
      </a:accent1>
      <a:accent2>
        <a:srgbClr val="ED5326"/>
      </a:accent2>
      <a:accent3>
        <a:srgbClr val="954F72"/>
      </a:accent3>
      <a:accent4>
        <a:srgbClr val="ED7D31"/>
      </a:accent4>
      <a:accent5>
        <a:srgbClr val="01464B"/>
      </a:accent5>
      <a:accent6>
        <a:srgbClr val="7AC143"/>
      </a:accent6>
      <a:hlink>
        <a:srgbClr val="D8D8D8"/>
      </a:hlink>
      <a:folHlink>
        <a:srgbClr val="7AC143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2839</TotalTime>
  <Words>591</Words>
  <Application>Microsoft Office PowerPoint</Application>
  <PresentationFormat>Custom</PresentationFormat>
  <Paragraphs>199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Century Gothic</vt:lpstr>
      <vt:lpstr>微软雅黑</vt:lpstr>
      <vt:lpstr>Myriad Pro Light</vt:lpstr>
      <vt:lpstr>Myriad Pro</vt:lpstr>
      <vt:lpstr>Segoe UI</vt:lpstr>
      <vt:lpstr>Segoe UI Light</vt:lpstr>
      <vt:lpstr>Arial Unicode MS</vt:lpstr>
      <vt:lpstr>宋体</vt:lpstr>
      <vt:lpstr>Calibri</vt:lpstr>
      <vt:lpstr>Adobe 黑体 Std R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黑白简约产品简介</dc:title>
  <dc:creator>yang</dc:creator>
  <cp:lastModifiedBy>ZKTrainer</cp:lastModifiedBy>
  <cp:revision>360</cp:revision>
  <dcterms:created xsi:type="dcterms:W3CDTF">2010-04-12T23:12:00Z</dcterms:created>
  <dcterms:modified xsi:type="dcterms:W3CDTF">2017-04-20T08:10:34Z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2052-10.1.0.5866</vt:lpwstr>
  </property>
</Properties>
</file>